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rawings/drawing2.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drawings/drawing3.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1"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snapVertSplitter="1" vertBarState="minimized" horzBarState="maximized">
    <p:restoredLeft sz="15620"/>
    <p:restoredTop sz="94660"/>
  </p:normalViewPr>
  <p:slideViewPr>
    <p:cSldViewPr>
      <p:cViewPr varScale="1">
        <p:scale>
          <a:sx n="74" d="100"/>
          <a:sy n="74" d="100"/>
        </p:scale>
        <p:origin x="-62" y="-34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811" y="-91"/>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omanoff\Dropbox\CK%20Talks\2012\NYIT%20_%20Atlantic%20Wind\Graphs%20and%20Calculations%201.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Komanoff\Dropbox\CK%20Talks\2012\NYIT%20_%20Atlantic%20Wind\Graphs%20and%20Calculations%201.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Komanoff\Dropbox\CK%20Talks\2012\NYIT%20_%20Atlantic%20Wind\Graphs%20and%20Calculations%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Komanoff\Dropbox\CK%20Talks\2012\NYIT%20_%20Atlantic%20Wind\Graphs%20and%20Calculations%2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Komanoff\Dropbox\CK%20Talks\2012\NYIT%20_%20Atlantic%20Wind\Graphs%20and%20Calculations%20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Komanoff\Dropbox\CK%20Talks\2012\NYIT%20_%20Atlantic%20Wind\Graphs%20and%20Calculations%20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Komanoff\Dropbox\CK%20Talks\2012\NYIT%20_%20Atlantic%20Wind\Graphs%20and%20Calculations%20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Komanoff\Dropbox\CK%20Talks\2012\NYIT%20_%20Atlantic%20Wind\Graphs%20and%20Calculations%20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Komanoff\Dropbox\CK%20Talks\2012\NYIT%20_%20Atlantic%20Wind\Graphs%20and%20Calculations%20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Komanoff\Dropbox\CK%20Talks\2012\NYIT%20_%20Atlantic%20Wind\Graphs%20and%20Calculations%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200"/>
            </a:pPr>
            <a:r>
              <a:rPr lang="en-US" sz="3200" dirty="0"/>
              <a:t>100% WWS: Energy</a:t>
            </a:r>
            <a:r>
              <a:rPr lang="en-US" sz="3200" baseline="0" dirty="0"/>
              <a:t> Technologies to Power the World </a:t>
            </a:r>
            <a:r>
              <a:rPr lang="en-US" sz="3200" baseline="0" dirty="0" smtClean="0"/>
              <a:t>in 2030</a:t>
            </a:r>
            <a:r>
              <a:rPr lang="en-US" sz="2400" baseline="0" dirty="0" smtClean="0"/>
              <a:t> </a:t>
            </a:r>
            <a:r>
              <a:rPr lang="en-US" sz="1800" baseline="0" dirty="0" smtClean="0"/>
              <a:t>(Jacobson-</a:t>
            </a:r>
            <a:r>
              <a:rPr lang="en-US" sz="1800" baseline="0" dirty="0" err="1" smtClean="0"/>
              <a:t>Delucchi</a:t>
            </a:r>
            <a:r>
              <a:rPr lang="en-US" sz="1800" baseline="0" dirty="0"/>
              <a:t>)</a:t>
            </a:r>
            <a:endParaRPr lang="en-US" sz="3200" dirty="0"/>
          </a:p>
        </c:rich>
      </c:tx>
      <c:layout>
        <c:manualLayout>
          <c:xMode val="edge"/>
          <c:yMode val="edge"/>
          <c:x val="9.6340957380327497E-2"/>
          <c:y val="1.2986976311505386E-2"/>
        </c:manualLayout>
      </c:layout>
    </c:title>
    <c:plotArea>
      <c:layout>
        <c:manualLayout>
          <c:layoutTarget val="inner"/>
          <c:xMode val="edge"/>
          <c:yMode val="edge"/>
          <c:x val="1.9457817772778403E-2"/>
          <c:y val="0.24010814312767881"/>
          <c:w val="0.56212310961129852"/>
          <c:h val="0.74712565201501813"/>
        </c:manualLayout>
      </c:layout>
      <c:pieChart>
        <c:varyColors val="1"/>
        <c:ser>
          <c:idx val="0"/>
          <c:order val="0"/>
          <c:dPt>
            <c:idx val="0"/>
            <c:spPr>
              <a:solidFill>
                <a:srgbClr val="00B050"/>
              </a:solidFill>
            </c:spPr>
          </c:dPt>
          <c:dPt>
            <c:idx val="1"/>
            <c:spPr>
              <a:solidFill>
                <a:srgbClr val="FFFF00"/>
              </a:solidFill>
            </c:spPr>
          </c:dPt>
          <c:dPt>
            <c:idx val="2"/>
            <c:spPr>
              <a:solidFill>
                <a:srgbClr val="FF0066"/>
              </a:solidFill>
            </c:spPr>
          </c:dPt>
          <c:dPt>
            <c:idx val="3"/>
            <c:spPr>
              <a:solidFill>
                <a:schemeClr val="tx1"/>
              </a:solidFill>
            </c:spPr>
          </c:dPt>
          <c:dPt>
            <c:idx val="4"/>
            <c:spPr>
              <a:solidFill>
                <a:srgbClr val="CC3300"/>
              </a:solidFill>
            </c:spPr>
          </c:dPt>
          <c:dPt>
            <c:idx val="5"/>
            <c:spPr>
              <a:solidFill>
                <a:srgbClr val="00B0F0"/>
              </a:solidFill>
            </c:spPr>
          </c:dPt>
          <c:dPt>
            <c:idx val="6"/>
            <c:spPr>
              <a:solidFill>
                <a:srgbClr val="000066"/>
              </a:solidFill>
            </c:spPr>
          </c:dPt>
          <c:dPt>
            <c:idx val="7"/>
            <c:spPr>
              <a:solidFill>
                <a:srgbClr val="7030A0"/>
              </a:solidFill>
            </c:spPr>
          </c:dPt>
          <c:cat>
            <c:strRef>
              <c:f>Sheet1!$B$3:$B$10</c:f>
              <c:strCache>
                <c:ptCount val="8"/>
                <c:pt idx="0">
                  <c:v>Wind turbine (590,000)</c:v>
                </c:pt>
                <c:pt idx="1">
                  <c:v>Concentrated solar (7,600)</c:v>
                </c:pt>
                <c:pt idx="2">
                  <c:v>Solar PV plant (6,200)</c:v>
                </c:pt>
                <c:pt idx="3">
                  <c:v>Roof PV (265,000,000)</c:v>
                </c:pt>
                <c:pt idx="4">
                  <c:v>Geothermal plant (830)</c:v>
                </c:pt>
                <c:pt idx="5">
                  <c:v>Hydroelectric plant (140)</c:v>
                </c:pt>
                <c:pt idx="6">
                  <c:v>Tidal turbine (7,600)</c:v>
                </c:pt>
                <c:pt idx="7">
                  <c:v>Wave device (110,000)</c:v>
                </c:pt>
              </c:strCache>
            </c:strRef>
          </c:cat>
          <c:val>
            <c:numRef>
              <c:f>Sheet1!$D$3:$D$10</c:f>
              <c:numCache>
                <c:formatCode>_(* #,##0_);_(* \(#,##0\);_(* "-"??_);_(@_)</c:formatCode>
                <c:ptCount val="8"/>
                <c:pt idx="0">
                  <c:v>50</c:v>
                </c:pt>
                <c:pt idx="1">
                  <c:v>20</c:v>
                </c:pt>
                <c:pt idx="2">
                  <c:v>14</c:v>
                </c:pt>
                <c:pt idx="3">
                  <c:v>6</c:v>
                </c:pt>
                <c:pt idx="4">
                  <c:v>4</c:v>
                </c:pt>
                <c:pt idx="5">
                  <c:v>4</c:v>
                </c:pt>
                <c:pt idx="6">
                  <c:v>1</c:v>
                </c:pt>
                <c:pt idx="7">
                  <c:v>1</c:v>
                </c:pt>
              </c:numCache>
            </c:numRef>
          </c:val>
        </c:ser>
        <c:firstSliceAng val="180"/>
      </c:pieChart>
    </c:plotArea>
    <c:legend>
      <c:legendPos val="r"/>
      <c:layout>
        <c:manualLayout>
          <c:xMode val="edge"/>
          <c:yMode val="edge"/>
          <c:x val="0.59997725284339554"/>
          <c:y val="0.31602378816572024"/>
          <c:w val="0.38534877861832656"/>
          <c:h val="0.66308381906807301"/>
        </c:manualLayout>
      </c:layout>
      <c:txPr>
        <a:bodyPr/>
        <a:lstStyle/>
        <a:p>
          <a:pPr rtl="0">
            <a:defRPr sz="1800" b="1" i="0" baseline="0"/>
          </a:pPr>
          <a:endParaRPr lang="en-US"/>
        </a:p>
      </c:txPr>
    </c:legend>
    <c:plotVisOnly val="1"/>
  </c:chart>
  <c:externalData r:id="rId1"/>
  <c:userShapes r:id="rId2"/>
</c:chartSpace>
</file>

<file path=ppt/charts/chart10.xml><?xml version="1.0" encoding="utf-8"?>
<c:chartSpace xmlns:c="http://schemas.openxmlformats.org/drawingml/2006/chart" xmlns:a="http://schemas.openxmlformats.org/drawingml/2006/main" xmlns:r="http://schemas.openxmlformats.org/officeDocument/2006/relationships">
  <c:lang val="en-US"/>
  <c:chart>
    <c:title>
      <c:tx>
        <c:rich>
          <a:bodyPr/>
          <a:lstStyle/>
          <a:p>
            <a:pPr>
              <a:lnSpc>
                <a:spcPct val="80000"/>
              </a:lnSpc>
              <a:defRPr sz="3200"/>
            </a:pPr>
            <a:r>
              <a:rPr lang="en-US" sz="3200" dirty="0" smtClean="0"/>
              <a:t>Carbon Tax Impact on U.S. Power Costs</a:t>
            </a:r>
            <a:endParaRPr lang="en-US" sz="3200" dirty="0"/>
          </a:p>
        </c:rich>
      </c:tx>
      <c:layout>
        <c:manualLayout>
          <c:xMode val="edge"/>
          <c:yMode val="edge"/>
          <c:x val="0.10813765466816649"/>
          <c:y val="3.6465655207733191E-2"/>
        </c:manualLayout>
      </c:layout>
    </c:title>
    <c:plotArea>
      <c:layout>
        <c:manualLayout>
          <c:layoutTarget val="inner"/>
          <c:xMode val="edge"/>
          <c:yMode val="edge"/>
          <c:x val="9.9944285373419373E-2"/>
          <c:y val="0.16526761686434771"/>
          <c:w val="0.68163803388212862"/>
          <c:h val="0.71442390112628329"/>
        </c:manualLayout>
      </c:layout>
      <c:barChart>
        <c:barDir val="col"/>
        <c:grouping val="clustered"/>
        <c:ser>
          <c:idx val="0"/>
          <c:order val="0"/>
          <c:tx>
            <c:v>Coal</c:v>
          </c:tx>
          <c:spPr>
            <a:solidFill>
              <a:schemeClr val="tx1"/>
            </a:solidFill>
          </c:spPr>
          <c:cat>
            <c:strRef>
              <c:f>Sheet1!$C$105:$E$105</c:f>
              <c:strCache>
                <c:ptCount val="3"/>
                <c:pt idx="0">
                  <c:v>2007</c:v>
                </c:pt>
                <c:pt idx="1">
                  <c:v>2011</c:v>
                </c:pt>
                <c:pt idx="2">
                  <c:v>2011 w/ B.C. tax</c:v>
                </c:pt>
              </c:strCache>
            </c:strRef>
          </c:cat>
          <c:val>
            <c:numRef>
              <c:f>Sheet1!$C$106:$E$106</c:f>
              <c:numCache>
                <c:formatCode>General</c:formatCode>
                <c:ptCount val="3"/>
                <c:pt idx="0">
                  <c:v>1.6815</c:v>
                </c:pt>
                <c:pt idx="1">
                  <c:v>2.2799999999999998</c:v>
                </c:pt>
                <c:pt idx="2" formatCode="_(* #,##0.00_);_(* \(#,##0.00\);_(* &quot;-&quot;??_);_(@_)">
                  <c:v>4.9277688601381495</c:v>
                </c:pt>
              </c:numCache>
            </c:numRef>
          </c:val>
        </c:ser>
        <c:ser>
          <c:idx val="1"/>
          <c:order val="1"/>
          <c:tx>
            <c:v>Gas (steam)</c:v>
          </c:tx>
          <c:spPr>
            <a:solidFill>
              <a:srgbClr val="0066FF"/>
            </a:solidFill>
          </c:spPr>
          <c:cat>
            <c:strRef>
              <c:f>Sheet1!$C$105:$E$105</c:f>
              <c:strCache>
                <c:ptCount val="3"/>
                <c:pt idx="0">
                  <c:v>2007</c:v>
                </c:pt>
                <c:pt idx="1">
                  <c:v>2011</c:v>
                </c:pt>
                <c:pt idx="2">
                  <c:v>2011 w/ B.C. tax</c:v>
                </c:pt>
              </c:strCache>
            </c:strRef>
          </c:cat>
          <c:val>
            <c:numRef>
              <c:f>Sheet1!$C$107:$E$107</c:f>
              <c:numCache>
                <c:formatCode>General</c:formatCode>
                <c:ptCount val="3"/>
                <c:pt idx="0">
                  <c:v>6.7544999999999975</c:v>
                </c:pt>
                <c:pt idx="1">
                  <c:v>4.4744999999999999</c:v>
                </c:pt>
                <c:pt idx="2" formatCode="_(* #,##0.00_);_(* \(#,##0.00\);_(* &quot;-&quot;??_);_(@_)">
                  <c:v>5.6897698427493291</c:v>
                </c:pt>
              </c:numCache>
            </c:numRef>
          </c:val>
        </c:ser>
        <c:ser>
          <c:idx val="2"/>
          <c:order val="2"/>
          <c:tx>
            <c:v>Gas (Combined Cycle)</c:v>
          </c:tx>
          <c:spPr>
            <a:solidFill>
              <a:srgbClr val="00FF00"/>
            </a:solidFill>
          </c:spPr>
          <c:cat>
            <c:strRef>
              <c:f>Sheet1!$C$105:$E$105</c:f>
              <c:strCache>
                <c:ptCount val="3"/>
                <c:pt idx="0">
                  <c:v>2007</c:v>
                </c:pt>
                <c:pt idx="1">
                  <c:v>2011</c:v>
                </c:pt>
                <c:pt idx="2">
                  <c:v>2011 w/ B.C. tax</c:v>
                </c:pt>
              </c:strCache>
            </c:strRef>
          </c:cat>
          <c:val>
            <c:numRef>
              <c:f>Sheet1!$C$108:$E$108</c:f>
              <c:numCache>
                <c:formatCode>General</c:formatCode>
                <c:ptCount val="3"/>
                <c:pt idx="0">
                  <c:v>4.0444049999999949</c:v>
                </c:pt>
                <c:pt idx="1">
                  <c:v>2.6792049999999987</c:v>
                </c:pt>
                <c:pt idx="2" formatCode="_(* #,##0.00_);_(* \(#,##0.00\);_(* &quot;-&quot;??_);_(@_)">
                  <c:v>3.4977971690362342</c:v>
                </c:pt>
              </c:numCache>
            </c:numRef>
          </c:val>
        </c:ser>
        <c:axId val="77735808"/>
        <c:axId val="77737344"/>
      </c:barChart>
      <c:catAx>
        <c:axId val="77735808"/>
        <c:scaling>
          <c:orientation val="minMax"/>
        </c:scaling>
        <c:axPos val="b"/>
        <c:tickLblPos val="nextTo"/>
        <c:txPr>
          <a:bodyPr/>
          <a:lstStyle/>
          <a:p>
            <a:pPr>
              <a:defRPr sz="1800" b="1" baseline="0"/>
            </a:pPr>
            <a:endParaRPr lang="en-US"/>
          </a:p>
        </c:txPr>
        <c:crossAx val="77737344"/>
        <c:crosses val="autoZero"/>
        <c:auto val="1"/>
        <c:lblAlgn val="ctr"/>
        <c:lblOffset val="15"/>
      </c:catAx>
      <c:valAx>
        <c:axId val="77737344"/>
        <c:scaling>
          <c:orientation val="minMax"/>
          <c:max val="7"/>
          <c:min val="0"/>
        </c:scaling>
        <c:axPos val="l"/>
        <c:majorGridlines/>
        <c:numFmt formatCode="General" sourceLinked="1"/>
        <c:tickLblPos val="nextTo"/>
        <c:txPr>
          <a:bodyPr/>
          <a:lstStyle/>
          <a:p>
            <a:pPr>
              <a:defRPr sz="1800" baseline="0"/>
            </a:pPr>
            <a:endParaRPr lang="en-US"/>
          </a:p>
        </c:txPr>
        <c:crossAx val="77735808"/>
        <c:crosses val="autoZero"/>
        <c:crossBetween val="between"/>
        <c:majorUnit val="2"/>
      </c:valAx>
    </c:plotArea>
    <c:legend>
      <c:legendPos val="r"/>
      <c:layout>
        <c:manualLayout>
          <c:xMode val="edge"/>
          <c:yMode val="edge"/>
          <c:x val="0.76827462356679344"/>
          <c:y val="0.25734542583291292"/>
          <c:w val="0.21418151678408617"/>
          <c:h val="0.63375408505691677"/>
        </c:manualLayout>
      </c:layout>
      <c:txPr>
        <a:bodyPr/>
        <a:lstStyle/>
        <a:p>
          <a:pPr>
            <a:defRPr sz="2000" b="1" baseline="0"/>
          </a:pPr>
          <a:endParaRPr lang="en-US"/>
        </a:p>
      </c:txPr>
    </c:legend>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4000"/>
            </a:pPr>
            <a:r>
              <a:rPr lang="en-US" sz="4000" dirty="0" smtClean="0"/>
              <a:t>Changing U.S</a:t>
            </a:r>
            <a:r>
              <a:rPr lang="en-US" sz="4000" dirty="0"/>
              <a:t>. Electricity </a:t>
            </a:r>
            <a:r>
              <a:rPr lang="en-US" sz="4000" dirty="0" smtClean="0"/>
              <a:t>Mix</a:t>
            </a:r>
            <a:endParaRPr lang="en-US" sz="4000" dirty="0"/>
          </a:p>
        </c:rich>
      </c:tx>
      <c:layout>
        <c:manualLayout>
          <c:xMode val="edge"/>
          <c:yMode val="edge"/>
          <c:x val="0.13891787475163744"/>
          <c:y val="3.2343267218180047E-4"/>
        </c:manualLayout>
      </c:layout>
    </c:title>
    <c:plotArea>
      <c:layout>
        <c:manualLayout>
          <c:layoutTarget val="inner"/>
          <c:xMode val="edge"/>
          <c:yMode val="edge"/>
          <c:x val="0.1294496774351804"/>
          <c:y val="0.15274643675869656"/>
          <c:w val="0.79287219666848641"/>
          <c:h val="0.74837087610884168"/>
        </c:manualLayout>
      </c:layout>
      <c:barChart>
        <c:barDir val="col"/>
        <c:grouping val="clustered"/>
        <c:ser>
          <c:idx val="0"/>
          <c:order val="0"/>
          <c:tx>
            <c:v>2007</c:v>
          </c:tx>
          <c:spPr>
            <a:solidFill>
              <a:srgbClr val="FF0066"/>
            </a:solidFill>
          </c:spPr>
          <c:cat>
            <c:strRef>
              <c:f>Sheet1!$C$34:$H$34</c:f>
              <c:strCache>
                <c:ptCount val="6"/>
                <c:pt idx="0">
                  <c:v>Coal</c:v>
                </c:pt>
                <c:pt idx="1">
                  <c:v>Gas</c:v>
                </c:pt>
                <c:pt idx="2">
                  <c:v>Nuclear</c:v>
                </c:pt>
                <c:pt idx="3">
                  <c:v>Hydro</c:v>
                </c:pt>
                <c:pt idx="4">
                  <c:v>Wind</c:v>
                </c:pt>
                <c:pt idx="5">
                  <c:v>Other</c:v>
                </c:pt>
              </c:strCache>
            </c:strRef>
          </c:cat>
          <c:val>
            <c:numRef>
              <c:f>Sheet1!$C$35:$H$35</c:f>
              <c:numCache>
                <c:formatCode>_(* #,##0_);_(* \(#,##0\);_(* "-"??_);_(@_)</c:formatCode>
                <c:ptCount val="6"/>
                <c:pt idx="0">
                  <c:v>2016.4555840000016</c:v>
                </c:pt>
                <c:pt idx="1">
                  <c:v>896.58979100000079</c:v>
                </c:pt>
                <c:pt idx="2">
                  <c:v>806.42475300000001</c:v>
                </c:pt>
                <c:pt idx="3">
                  <c:v>247.5099739999998</c:v>
                </c:pt>
                <c:pt idx="4">
                  <c:v>34.449926999999995</c:v>
                </c:pt>
                <c:pt idx="5">
                  <c:v>155.31469499999992</c:v>
                </c:pt>
              </c:numCache>
            </c:numRef>
          </c:val>
        </c:ser>
        <c:ser>
          <c:idx val="1"/>
          <c:order val="1"/>
          <c:tx>
            <c:v>2011</c:v>
          </c:tx>
          <c:spPr>
            <a:solidFill>
              <a:srgbClr val="00FF00"/>
            </a:solidFill>
          </c:spPr>
          <c:cat>
            <c:strRef>
              <c:f>Sheet1!$C$34:$H$34</c:f>
              <c:strCache>
                <c:ptCount val="6"/>
                <c:pt idx="0">
                  <c:v>Coal</c:v>
                </c:pt>
                <c:pt idx="1">
                  <c:v>Gas</c:v>
                </c:pt>
                <c:pt idx="2">
                  <c:v>Nuclear</c:v>
                </c:pt>
                <c:pt idx="3">
                  <c:v>Hydro</c:v>
                </c:pt>
                <c:pt idx="4">
                  <c:v>Wind</c:v>
                </c:pt>
                <c:pt idx="5">
                  <c:v>Other</c:v>
                </c:pt>
              </c:strCache>
            </c:strRef>
          </c:cat>
          <c:val>
            <c:numRef>
              <c:f>Sheet1!$C$36:$H$36</c:f>
              <c:numCache>
                <c:formatCode>_(* #,##0_);_(* \(#,##0\);_(* "-"??_);_(@_)</c:formatCode>
                <c:ptCount val="6"/>
                <c:pt idx="0">
                  <c:v>1734.2654640000001</c:v>
                </c:pt>
                <c:pt idx="1">
                  <c:v>1016.5947400000008</c:v>
                </c:pt>
                <c:pt idx="2">
                  <c:v>790.22504200000003</c:v>
                </c:pt>
                <c:pt idx="3">
                  <c:v>325.07401600000003</c:v>
                </c:pt>
                <c:pt idx="4">
                  <c:v>119.74653500000002</c:v>
                </c:pt>
                <c:pt idx="5">
                  <c:v>119.82867299999987</c:v>
                </c:pt>
              </c:numCache>
            </c:numRef>
          </c:val>
        </c:ser>
        <c:axId val="71598848"/>
        <c:axId val="71600384"/>
      </c:barChart>
      <c:catAx>
        <c:axId val="71598848"/>
        <c:scaling>
          <c:orientation val="minMax"/>
        </c:scaling>
        <c:axPos val="b"/>
        <c:tickLblPos val="nextTo"/>
        <c:txPr>
          <a:bodyPr/>
          <a:lstStyle/>
          <a:p>
            <a:pPr>
              <a:defRPr sz="1600" b="1" baseline="0"/>
            </a:pPr>
            <a:endParaRPr lang="en-US"/>
          </a:p>
        </c:txPr>
        <c:crossAx val="71600384"/>
        <c:crosses val="autoZero"/>
        <c:auto val="1"/>
        <c:lblAlgn val="ctr"/>
        <c:lblOffset val="100"/>
      </c:catAx>
      <c:valAx>
        <c:axId val="71600384"/>
        <c:scaling>
          <c:orientation val="minMax"/>
        </c:scaling>
        <c:axPos val="l"/>
        <c:majorGridlines/>
        <c:title>
          <c:tx>
            <c:rich>
              <a:bodyPr rot="0" vert="horz"/>
              <a:lstStyle/>
              <a:p>
                <a:pPr>
                  <a:defRPr/>
                </a:pPr>
                <a:r>
                  <a:rPr lang="en-US" sz="1600" dirty="0" err="1"/>
                  <a:t>TWh</a:t>
                </a:r>
                <a:endParaRPr lang="en-US" sz="1600" dirty="0"/>
              </a:p>
            </c:rich>
          </c:tx>
          <c:layout>
            <c:manualLayout>
              <c:xMode val="edge"/>
              <c:yMode val="edge"/>
              <c:x val="4.7995244406330413E-2"/>
              <c:y val="0.87034171864880683"/>
            </c:manualLayout>
          </c:layout>
        </c:title>
        <c:numFmt formatCode="_(* #,##0_);_(* \(#,##0\);_(* &quot;-&quot;??_);_(@_)" sourceLinked="1"/>
        <c:tickLblPos val="nextTo"/>
        <c:txPr>
          <a:bodyPr/>
          <a:lstStyle/>
          <a:p>
            <a:pPr>
              <a:defRPr sz="1200" baseline="0"/>
            </a:pPr>
            <a:endParaRPr lang="en-US"/>
          </a:p>
        </c:txPr>
        <c:crossAx val="71598848"/>
        <c:crosses val="autoZero"/>
        <c:crossBetween val="between"/>
      </c:valAx>
    </c:plotArea>
    <c:legend>
      <c:legendPos val="r"/>
      <c:layout>
        <c:manualLayout>
          <c:xMode val="edge"/>
          <c:yMode val="edge"/>
          <c:x val="0.86854281649373355"/>
          <c:y val="0.44200322269842829"/>
          <c:w val="0.12211138911374395"/>
          <c:h val="0.15385228745141052"/>
        </c:manualLayout>
      </c:layout>
      <c:txPr>
        <a:bodyPr/>
        <a:lstStyle/>
        <a:p>
          <a:pPr>
            <a:defRPr sz="1900" b="1" baseline="0"/>
          </a:pPr>
          <a:endParaRPr lang="en-US"/>
        </a:p>
      </c:txPr>
    </c:legend>
    <c:plotVisOnly val="1"/>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Growth Paths of Fledgling Technologies (U.S. )</a:t>
            </a:r>
          </a:p>
        </c:rich>
      </c:tx>
      <c:layout/>
    </c:title>
    <c:plotArea>
      <c:layout>
        <c:manualLayout>
          <c:layoutTarget val="inner"/>
          <c:xMode val="edge"/>
          <c:yMode val="edge"/>
          <c:x val="9.8627296587926822E-2"/>
          <c:y val="5.1400554097404488E-2"/>
          <c:w val="0.70453937007874012"/>
          <c:h val="0.8326195683872849"/>
        </c:manualLayout>
      </c:layout>
      <c:lineChart>
        <c:grouping val="standard"/>
        <c:ser>
          <c:idx val="1"/>
          <c:order val="0"/>
          <c:tx>
            <c:v>Wind, 2000-2011</c:v>
          </c:tx>
          <c:spPr>
            <a:ln>
              <a:solidFill>
                <a:srgbClr val="00B050"/>
              </a:solidFill>
            </a:ln>
          </c:spPr>
          <c:marker>
            <c:symbol val="none"/>
          </c:marker>
          <c:val>
            <c:numRef>
              <c:f>Sheet1!$C$59:$C$70</c:f>
              <c:numCache>
                <c:formatCode>_(* #,##0_);_(* \(#,##0\);_(* "-"??_);_(@_)</c:formatCode>
                <c:ptCount val="12"/>
                <c:pt idx="0">
                  <c:v>5.5932610000000071</c:v>
                </c:pt>
                <c:pt idx="1">
                  <c:v>6.7373310000000002</c:v>
                </c:pt>
                <c:pt idx="2">
                  <c:v>10.354280000000006</c:v>
                </c:pt>
                <c:pt idx="3">
                  <c:v>11.187466000000002</c:v>
                </c:pt>
                <c:pt idx="4">
                  <c:v>14.143740999999999</c:v>
                </c:pt>
                <c:pt idx="5">
                  <c:v>17.810549000000002</c:v>
                </c:pt>
                <c:pt idx="6">
                  <c:v>26.589136999999969</c:v>
                </c:pt>
                <c:pt idx="7">
                  <c:v>34.449926999999995</c:v>
                </c:pt>
                <c:pt idx="8">
                  <c:v>55.363100000000003</c:v>
                </c:pt>
                <c:pt idx="9">
                  <c:v>73.886131999999989</c:v>
                </c:pt>
                <c:pt idx="10">
                  <c:v>94.652245999999948</c:v>
                </c:pt>
                <c:pt idx="11">
                  <c:v>119.74653499999999</c:v>
                </c:pt>
              </c:numCache>
            </c:numRef>
          </c:val>
        </c:ser>
        <c:ser>
          <c:idx val="0"/>
          <c:order val="1"/>
          <c:tx>
            <c:v>Nuclear, 1963-1974</c:v>
          </c:tx>
          <c:spPr>
            <a:ln>
              <a:solidFill>
                <a:srgbClr val="7030A0"/>
              </a:solidFill>
            </a:ln>
          </c:spPr>
          <c:marker>
            <c:symbol val="none"/>
          </c:marker>
          <c:val>
            <c:numRef>
              <c:f>Sheet1!$E$59:$E$70</c:f>
              <c:numCache>
                <c:formatCode>_(* #,##0_);_(* \(#,##0\);_(* "-"??_);_(@_)</c:formatCode>
                <c:ptCount val="12"/>
                <c:pt idx="0">
                  <c:v>3.2</c:v>
                </c:pt>
                <c:pt idx="1">
                  <c:v>3.3</c:v>
                </c:pt>
                <c:pt idx="2">
                  <c:v>3.7</c:v>
                </c:pt>
                <c:pt idx="3">
                  <c:v>5.5</c:v>
                </c:pt>
                <c:pt idx="4">
                  <c:v>7.7</c:v>
                </c:pt>
                <c:pt idx="5">
                  <c:v>12.5</c:v>
                </c:pt>
                <c:pt idx="6">
                  <c:v>13.9</c:v>
                </c:pt>
                <c:pt idx="7">
                  <c:v>21.8</c:v>
                </c:pt>
                <c:pt idx="8">
                  <c:v>38.1</c:v>
                </c:pt>
                <c:pt idx="9">
                  <c:v>54.1</c:v>
                </c:pt>
                <c:pt idx="10">
                  <c:v>83.479462999999981</c:v>
                </c:pt>
                <c:pt idx="11">
                  <c:v>113.9757399999999</c:v>
                </c:pt>
              </c:numCache>
            </c:numRef>
          </c:val>
        </c:ser>
        <c:marker val="1"/>
        <c:axId val="73407872"/>
        <c:axId val="73450624"/>
      </c:lineChart>
      <c:catAx>
        <c:axId val="73407872"/>
        <c:scaling>
          <c:orientation val="minMax"/>
        </c:scaling>
        <c:axPos val="b"/>
        <c:majorTickMark val="none"/>
        <c:tickLblPos val="none"/>
        <c:crossAx val="73450624"/>
        <c:crosses val="autoZero"/>
        <c:auto val="1"/>
        <c:lblAlgn val="ctr"/>
        <c:lblOffset val="100"/>
        <c:tickMarkSkip val="2"/>
      </c:catAx>
      <c:valAx>
        <c:axId val="73450624"/>
        <c:scaling>
          <c:orientation val="minMax"/>
          <c:max val="140"/>
          <c:min val="0"/>
        </c:scaling>
        <c:axPos val="l"/>
        <c:title>
          <c:tx>
            <c:rich>
              <a:bodyPr rot="0" vert="horz"/>
              <a:lstStyle/>
              <a:p>
                <a:pPr>
                  <a:defRPr/>
                </a:pPr>
                <a:r>
                  <a:rPr lang="en-US" sz="1100"/>
                  <a:t>TWh</a:t>
                </a:r>
              </a:p>
            </c:rich>
          </c:tx>
          <c:layout>
            <c:manualLayout>
              <c:xMode val="edge"/>
              <c:yMode val="edge"/>
              <c:x val="1.1111111111111125E-2"/>
              <c:y val="0.85380978419364262"/>
            </c:manualLayout>
          </c:layout>
        </c:title>
        <c:numFmt formatCode="_(* #,##0_);_(* \(#,##0\);_(* &quot;-&quot;??_);_(@_)" sourceLinked="1"/>
        <c:tickLblPos val="nextTo"/>
        <c:crossAx val="73407872"/>
        <c:crosses val="autoZero"/>
        <c:crossBetween val="between"/>
        <c:majorUnit val="20"/>
      </c:valAx>
    </c:plotArea>
    <c:legend>
      <c:legendPos val="r"/>
      <c:layout>
        <c:manualLayout>
          <c:xMode val="edge"/>
          <c:yMode val="edge"/>
          <c:x val="0.80038888888888893"/>
          <c:y val="0.27276428988043211"/>
          <c:w val="0.19127777777777777"/>
          <c:h val="0.61650845727617565"/>
        </c:manualLayout>
      </c:layout>
      <c:txPr>
        <a:bodyPr/>
        <a:lstStyle/>
        <a:p>
          <a:pPr>
            <a:defRPr sz="1200" b="1" i="0" baseline="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Growth Paths of Fledgling Technologies (U.S. )</a:t>
            </a:r>
          </a:p>
        </c:rich>
      </c:tx>
      <c:layout/>
    </c:title>
    <c:plotArea>
      <c:layout>
        <c:manualLayout>
          <c:layoutTarget val="inner"/>
          <c:xMode val="edge"/>
          <c:yMode val="edge"/>
          <c:x val="9.8627296587926822E-2"/>
          <c:y val="5.1400554097404488E-2"/>
          <c:w val="0.70453937007874012"/>
          <c:h val="0.8326195683872849"/>
        </c:manualLayout>
      </c:layout>
      <c:lineChart>
        <c:grouping val="standard"/>
        <c:ser>
          <c:idx val="1"/>
          <c:order val="0"/>
          <c:tx>
            <c:v>Wind, 2000-2011</c:v>
          </c:tx>
          <c:spPr>
            <a:ln>
              <a:solidFill>
                <a:srgbClr val="00B050"/>
              </a:solidFill>
            </a:ln>
          </c:spPr>
          <c:marker>
            <c:symbol val="none"/>
          </c:marker>
          <c:val>
            <c:numRef>
              <c:f>Sheet1!$C$59:$C$70</c:f>
              <c:numCache>
                <c:formatCode>_(* #,##0_);_(* \(#,##0\);_(* "-"??_);_(@_)</c:formatCode>
                <c:ptCount val="12"/>
                <c:pt idx="0">
                  <c:v>5.5932610000000071</c:v>
                </c:pt>
                <c:pt idx="1">
                  <c:v>6.7373310000000002</c:v>
                </c:pt>
                <c:pt idx="2">
                  <c:v>10.354280000000006</c:v>
                </c:pt>
                <c:pt idx="3">
                  <c:v>11.187466000000002</c:v>
                </c:pt>
                <c:pt idx="4">
                  <c:v>14.143740999999999</c:v>
                </c:pt>
                <c:pt idx="5">
                  <c:v>17.810549000000002</c:v>
                </c:pt>
                <c:pt idx="6">
                  <c:v>26.589136999999969</c:v>
                </c:pt>
                <c:pt idx="7">
                  <c:v>34.449926999999995</c:v>
                </c:pt>
                <c:pt idx="8">
                  <c:v>55.363100000000003</c:v>
                </c:pt>
                <c:pt idx="9">
                  <c:v>73.886131999999989</c:v>
                </c:pt>
                <c:pt idx="10">
                  <c:v>94.652245999999948</c:v>
                </c:pt>
                <c:pt idx="11">
                  <c:v>119.74653499999999</c:v>
                </c:pt>
              </c:numCache>
            </c:numRef>
          </c:val>
        </c:ser>
        <c:ser>
          <c:idx val="0"/>
          <c:order val="1"/>
          <c:tx>
            <c:v>Nuclear, 1963-1974</c:v>
          </c:tx>
          <c:spPr>
            <a:ln>
              <a:solidFill>
                <a:srgbClr val="7030A0"/>
              </a:solidFill>
            </a:ln>
          </c:spPr>
          <c:marker>
            <c:symbol val="none"/>
          </c:marker>
          <c:val>
            <c:numRef>
              <c:f>Sheet1!$E$59:$E$70</c:f>
              <c:numCache>
                <c:formatCode>_(* #,##0_);_(* \(#,##0\);_(* "-"??_);_(@_)</c:formatCode>
                <c:ptCount val="12"/>
                <c:pt idx="0">
                  <c:v>3.2</c:v>
                </c:pt>
                <c:pt idx="1">
                  <c:v>3.3</c:v>
                </c:pt>
                <c:pt idx="2">
                  <c:v>3.7</c:v>
                </c:pt>
                <c:pt idx="3">
                  <c:v>5.5</c:v>
                </c:pt>
                <c:pt idx="4">
                  <c:v>7.7</c:v>
                </c:pt>
                <c:pt idx="5">
                  <c:v>12.5</c:v>
                </c:pt>
                <c:pt idx="6">
                  <c:v>13.9</c:v>
                </c:pt>
                <c:pt idx="7">
                  <c:v>21.8</c:v>
                </c:pt>
                <c:pt idx="8">
                  <c:v>38.1</c:v>
                </c:pt>
                <c:pt idx="9">
                  <c:v>54.1</c:v>
                </c:pt>
                <c:pt idx="10">
                  <c:v>83.479462999999981</c:v>
                </c:pt>
                <c:pt idx="11">
                  <c:v>113.9757399999999</c:v>
                </c:pt>
              </c:numCache>
            </c:numRef>
          </c:val>
        </c:ser>
        <c:marker val="1"/>
        <c:axId val="76322688"/>
        <c:axId val="76324224"/>
      </c:lineChart>
      <c:catAx>
        <c:axId val="76322688"/>
        <c:scaling>
          <c:orientation val="minMax"/>
        </c:scaling>
        <c:axPos val="b"/>
        <c:majorTickMark val="none"/>
        <c:tickLblPos val="none"/>
        <c:crossAx val="76324224"/>
        <c:crosses val="autoZero"/>
        <c:auto val="1"/>
        <c:lblAlgn val="ctr"/>
        <c:lblOffset val="100"/>
        <c:tickMarkSkip val="2"/>
      </c:catAx>
      <c:valAx>
        <c:axId val="76324224"/>
        <c:scaling>
          <c:orientation val="minMax"/>
          <c:max val="140"/>
          <c:min val="0"/>
        </c:scaling>
        <c:axPos val="l"/>
        <c:title>
          <c:tx>
            <c:rich>
              <a:bodyPr rot="0" vert="horz"/>
              <a:lstStyle/>
              <a:p>
                <a:pPr>
                  <a:defRPr/>
                </a:pPr>
                <a:r>
                  <a:rPr lang="en-US" sz="1100"/>
                  <a:t>TWh</a:t>
                </a:r>
              </a:p>
            </c:rich>
          </c:tx>
          <c:layout>
            <c:manualLayout>
              <c:xMode val="edge"/>
              <c:yMode val="edge"/>
              <c:x val="1.1111111111111125E-2"/>
              <c:y val="0.85380978419364262"/>
            </c:manualLayout>
          </c:layout>
        </c:title>
        <c:numFmt formatCode="_(* #,##0_);_(* \(#,##0\);_(* &quot;-&quot;??_);_(@_)" sourceLinked="1"/>
        <c:tickLblPos val="nextTo"/>
        <c:crossAx val="76322688"/>
        <c:crosses val="autoZero"/>
        <c:crossBetween val="between"/>
        <c:majorUnit val="20"/>
      </c:valAx>
    </c:plotArea>
    <c:legend>
      <c:legendPos val="r"/>
      <c:layout>
        <c:manualLayout>
          <c:xMode val="edge"/>
          <c:yMode val="edge"/>
          <c:x val="0.80038888888888893"/>
          <c:y val="0.27276428988043211"/>
          <c:w val="0.19127777777777777"/>
          <c:h val="0.61650845727617565"/>
        </c:manualLayout>
      </c:layout>
      <c:txPr>
        <a:bodyPr/>
        <a:lstStyle/>
        <a:p>
          <a:pPr>
            <a:defRPr sz="1200" b="1" i="0" baseline="0"/>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Growth Paths of Fledgling Technologies (U.S. )</a:t>
            </a:r>
          </a:p>
        </c:rich>
      </c:tx>
      <c:layout/>
    </c:title>
    <c:plotArea>
      <c:layout>
        <c:manualLayout>
          <c:layoutTarget val="inner"/>
          <c:xMode val="edge"/>
          <c:yMode val="edge"/>
          <c:x val="9.8627296587926822E-2"/>
          <c:y val="5.1400554097404488E-2"/>
          <c:w val="0.70453937007874012"/>
          <c:h val="0.8326195683872849"/>
        </c:manualLayout>
      </c:layout>
      <c:lineChart>
        <c:grouping val="standard"/>
        <c:ser>
          <c:idx val="1"/>
          <c:order val="0"/>
          <c:tx>
            <c:v>Wind, 2000-2011</c:v>
          </c:tx>
          <c:spPr>
            <a:ln>
              <a:solidFill>
                <a:srgbClr val="00B050"/>
              </a:solidFill>
            </a:ln>
          </c:spPr>
          <c:marker>
            <c:symbol val="none"/>
          </c:marker>
          <c:val>
            <c:numRef>
              <c:f>Sheet1!$C$59:$C$70</c:f>
              <c:numCache>
                <c:formatCode>_(* #,##0_);_(* \(#,##0\);_(* "-"??_);_(@_)</c:formatCode>
                <c:ptCount val="12"/>
                <c:pt idx="0">
                  <c:v>5.5932610000000071</c:v>
                </c:pt>
                <c:pt idx="1">
                  <c:v>6.7373310000000002</c:v>
                </c:pt>
                <c:pt idx="2">
                  <c:v>10.354280000000006</c:v>
                </c:pt>
                <c:pt idx="3">
                  <c:v>11.187466000000002</c:v>
                </c:pt>
                <c:pt idx="4">
                  <c:v>14.143740999999999</c:v>
                </c:pt>
                <c:pt idx="5">
                  <c:v>17.810549000000002</c:v>
                </c:pt>
                <c:pt idx="6">
                  <c:v>26.589136999999969</c:v>
                </c:pt>
                <c:pt idx="7">
                  <c:v>34.449926999999995</c:v>
                </c:pt>
                <c:pt idx="8">
                  <c:v>55.363100000000003</c:v>
                </c:pt>
                <c:pt idx="9">
                  <c:v>73.886131999999989</c:v>
                </c:pt>
                <c:pt idx="10">
                  <c:v>94.652245999999948</c:v>
                </c:pt>
                <c:pt idx="11">
                  <c:v>119.74653499999999</c:v>
                </c:pt>
              </c:numCache>
            </c:numRef>
          </c:val>
        </c:ser>
        <c:ser>
          <c:idx val="0"/>
          <c:order val="1"/>
          <c:tx>
            <c:v>Nuclear, 1963-1974</c:v>
          </c:tx>
          <c:spPr>
            <a:ln>
              <a:solidFill>
                <a:srgbClr val="7030A0"/>
              </a:solidFill>
            </a:ln>
          </c:spPr>
          <c:marker>
            <c:symbol val="none"/>
          </c:marker>
          <c:val>
            <c:numRef>
              <c:f>Sheet1!$E$59:$E$70</c:f>
              <c:numCache>
                <c:formatCode>_(* #,##0_);_(* \(#,##0\);_(* "-"??_);_(@_)</c:formatCode>
                <c:ptCount val="12"/>
                <c:pt idx="0">
                  <c:v>3.2</c:v>
                </c:pt>
                <c:pt idx="1">
                  <c:v>3.3</c:v>
                </c:pt>
                <c:pt idx="2">
                  <c:v>3.7</c:v>
                </c:pt>
                <c:pt idx="3">
                  <c:v>5.5</c:v>
                </c:pt>
                <c:pt idx="4">
                  <c:v>7.7</c:v>
                </c:pt>
                <c:pt idx="5">
                  <c:v>12.5</c:v>
                </c:pt>
                <c:pt idx="6">
                  <c:v>13.9</c:v>
                </c:pt>
                <c:pt idx="7">
                  <c:v>21.8</c:v>
                </c:pt>
                <c:pt idx="8">
                  <c:v>38.1</c:v>
                </c:pt>
                <c:pt idx="9">
                  <c:v>54.1</c:v>
                </c:pt>
                <c:pt idx="10">
                  <c:v>83.479462999999981</c:v>
                </c:pt>
                <c:pt idx="11">
                  <c:v>113.9757399999999</c:v>
                </c:pt>
              </c:numCache>
            </c:numRef>
          </c:val>
        </c:ser>
        <c:marker val="1"/>
        <c:axId val="76829056"/>
        <c:axId val="76830592"/>
      </c:lineChart>
      <c:catAx>
        <c:axId val="76829056"/>
        <c:scaling>
          <c:orientation val="minMax"/>
        </c:scaling>
        <c:axPos val="b"/>
        <c:majorTickMark val="none"/>
        <c:tickLblPos val="none"/>
        <c:crossAx val="76830592"/>
        <c:crosses val="autoZero"/>
        <c:auto val="1"/>
        <c:lblAlgn val="ctr"/>
        <c:lblOffset val="100"/>
        <c:tickMarkSkip val="2"/>
      </c:catAx>
      <c:valAx>
        <c:axId val="76830592"/>
        <c:scaling>
          <c:orientation val="minMax"/>
          <c:max val="140"/>
          <c:min val="0"/>
        </c:scaling>
        <c:axPos val="l"/>
        <c:title>
          <c:tx>
            <c:rich>
              <a:bodyPr rot="0" vert="horz"/>
              <a:lstStyle/>
              <a:p>
                <a:pPr>
                  <a:defRPr/>
                </a:pPr>
                <a:r>
                  <a:rPr lang="en-US" sz="1100"/>
                  <a:t>TWh</a:t>
                </a:r>
              </a:p>
            </c:rich>
          </c:tx>
          <c:layout>
            <c:manualLayout>
              <c:xMode val="edge"/>
              <c:yMode val="edge"/>
              <c:x val="1.1111111111111125E-2"/>
              <c:y val="0.85380978419364262"/>
            </c:manualLayout>
          </c:layout>
        </c:title>
        <c:numFmt formatCode="_(* #,##0_);_(* \(#,##0\);_(* &quot;-&quot;??_);_(@_)" sourceLinked="1"/>
        <c:tickLblPos val="nextTo"/>
        <c:crossAx val="76829056"/>
        <c:crosses val="autoZero"/>
        <c:crossBetween val="between"/>
        <c:majorUnit val="20"/>
      </c:valAx>
    </c:plotArea>
    <c:legend>
      <c:legendPos val="r"/>
      <c:layout>
        <c:manualLayout>
          <c:xMode val="edge"/>
          <c:yMode val="edge"/>
          <c:x val="0.80038888888888893"/>
          <c:y val="0.27276428988043211"/>
          <c:w val="0.19127777777777777"/>
          <c:h val="0.61650845727617565"/>
        </c:manualLayout>
      </c:layout>
      <c:txPr>
        <a:bodyPr/>
        <a:lstStyle/>
        <a:p>
          <a:pPr>
            <a:defRPr sz="1200" b="1" i="0" baseline="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Growth Paths of Fledgling Technologies (U.S. )</a:t>
            </a:r>
          </a:p>
        </c:rich>
      </c:tx>
      <c:layout/>
    </c:title>
    <c:plotArea>
      <c:layout>
        <c:manualLayout>
          <c:layoutTarget val="inner"/>
          <c:xMode val="edge"/>
          <c:yMode val="edge"/>
          <c:x val="9.8627296587926822E-2"/>
          <c:y val="5.1400554097404488E-2"/>
          <c:w val="0.70453937007874012"/>
          <c:h val="0.8326195683872849"/>
        </c:manualLayout>
      </c:layout>
      <c:lineChart>
        <c:grouping val="standard"/>
        <c:ser>
          <c:idx val="1"/>
          <c:order val="0"/>
          <c:tx>
            <c:v>Wind, 2000-2011</c:v>
          </c:tx>
          <c:spPr>
            <a:ln>
              <a:solidFill>
                <a:srgbClr val="00B050"/>
              </a:solidFill>
            </a:ln>
          </c:spPr>
          <c:marker>
            <c:symbol val="none"/>
          </c:marker>
          <c:val>
            <c:numRef>
              <c:f>Sheet1!$C$59:$C$70</c:f>
              <c:numCache>
                <c:formatCode>_(* #,##0_);_(* \(#,##0\);_(* "-"??_);_(@_)</c:formatCode>
                <c:ptCount val="12"/>
                <c:pt idx="0">
                  <c:v>5.5932610000000071</c:v>
                </c:pt>
                <c:pt idx="1">
                  <c:v>6.7373310000000002</c:v>
                </c:pt>
                <c:pt idx="2">
                  <c:v>10.354280000000006</c:v>
                </c:pt>
                <c:pt idx="3">
                  <c:v>11.187466000000002</c:v>
                </c:pt>
                <c:pt idx="4">
                  <c:v>14.143740999999999</c:v>
                </c:pt>
                <c:pt idx="5">
                  <c:v>17.810549000000002</c:v>
                </c:pt>
                <c:pt idx="6">
                  <c:v>26.589136999999969</c:v>
                </c:pt>
                <c:pt idx="7">
                  <c:v>34.449926999999995</c:v>
                </c:pt>
                <c:pt idx="8">
                  <c:v>55.363100000000003</c:v>
                </c:pt>
                <c:pt idx="9">
                  <c:v>73.886131999999989</c:v>
                </c:pt>
                <c:pt idx="10">
                  <c:v>94.652245999999948</c:v>
                </c:pt>
                <c:pt idx="11">
                  <c:v>119.74653499999999</c:v>
                </c:pt>
              </c:numCache>
            </c:numRef>
          </c:val>
        </c:ser>
        <c:ser>
          <c:idx val="0"/>
          <c:order val="1"/>
          <c:tx>
            <c:v>Nuclear, 1963-1974</c:v>
          </c:tx>
          <c:spPr>
            <a:ln>
              <a:solidFill>
                <a:srgbClr val="7030A0"/>
              </a:solidFill>
            </a:ln>
          </c:spPr>
          <c:marker>
            <c:symbol val="none"/>
          </c:marker>
          <c:val>
            <c:numRef>
              <c:f>Sheet1!$E$59:$E$70</c:f>
              <c:numCache>
                <c:formatCode>_(* #,##0_);_(* \(#,##0\);_(* "-"??_);_(@_)</c:formatCode>
                <c:ptCount val="12"/>
                <c:pt idx="0">
                  <c:v>3.2</c:v>
                </c:pt>
                <c:pt idx="1">
                  <c:v>3.3</c:v>
                </c:pt>
                <c:pt idx="2">
                  <c:v>3.7</c:v>
                </c:pt>
                <c:pt idx="3">
                  <c:v>5.5</c:v>
                </c:pt>
                <c:pt idx="4">
                  <c:v>7.7</c:v>
                </c:pt>
                <c:pt idx="5">
                  <c:v>12.5</c:v>
                </c:pt>
                <c:pt idx="6">
                  <c:v>13.9</c:v>
                </c:pt>
                <c:pt idx="7">
                  <c:v>21.8</c:v>
                </c:pt>
                <c:pt idx="8">
                  <c:v>38.1</c:v>
                </c:pt>
                <c:pt idx="9">
                  <c:v>54.1</c:v>
                </c:pt>
                <c:pt idx="10">
                  <c:v>83.479462999999981</c:v>
                </c:pt>
                <c:pt idx="11">
                  <c:v>113.9757399999999</c:v>
                </c:pt>
              </c:numCache>
            </c:numRef>
          </c:val>
        </c:ser>
        <c:marker val="1"/>
        <c:axId val="77200000"/>
        <c:axId val="77218176"/>
      </c:lineChart>
      <c:catAx>
        <c:axId val="77200000"/>
        <c:scaling>
          <c:orientation val="minMax"/>
        </c:scaling>
        <c:axPos val="b"/>
        <c:majorTickMark val="none"/>
        <c:tickLblPos val="none"/>
        <c:crossAx val="77218176"/>
        <c:crosses val="autoZero"/>
        <c:auto val="1"/>
        <c:lblAlgn val="ctr"/>
        <c:lblOffset val="100"/>
        <c:tickMarkSkip val="2"/>
      </c:catAx>
      <c:valAx>
        <c:axId val="77218176"/>
        <c:scaling>
          <c:orientation val="minMax"/>
          <c:max val="140"/>
          <c:min val="0"/>
        </c:scaling>
        <c:axPos val="l"/>
        <c:title>
          <c:tx>
            <c:rich>
              <a:bodyPr rot="0" vert="horz"/>
              <a:lstStyle/>
              <a:p>
                <a:pPr>
                  <a:defRPr/>
                </a:pPr>
                <a:r>
                  <a:rPr lang="en-US" sz="1100"/>
                  <a:t>TWh</a:t>
                </a:r>
              </a:p>
            </c:rich>
          </c:tx>
          <c:layout>
            <c:manualLayout>
              <c:xMode val="edge"/>
              <c:yMode val="edge"/>
              <c:x val="1.1111111111111125E-2"/>
              <c:y val="0.85380978419364262"/>
            </c:manualLayout>
          </c:layout>
        </c:title>
        <c:numFmt formatCode="_(* #,##0_);_(* \(#,##0\);_(* &quot;-&quot;??_);_(@_)" sourceLinked="1"/>
        <c:tickLblPos val="nextTo"/>
        <c:crossAx val="77200000"/>
        <c:crosses val="autoZero"/>
        <c:crossBetween val="between"/>
        <c:majorUnit val="20"/>
      </c:valAx>
    </c:plotArea>
    <c:legend>
      <c:legendPos val="r"/>
      <c:layout>
        <c:manualLayout>
          <c:xMode val="edge"/>
          <c:yMode val="edge"/>
          <c:x val="0.80038888888888893"/>
          <c:y val="0.27276428988043211"/>
          <c:w val="0.19127777777777777"/>
          <c:h val="0.61650845727617565"/>
        </c:manualLayout>
      </c:layout>
      <c:txPr>
        <a:bodyPr/>
        <a:lstStyle/>
        <a:p>
          <a:pPr>
            <a:defRPr sz="1200" b="1" i="0" baseline="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Growth Paths of Fledgling Technologies (U.S. )</a:t>
            </a:r>
          </a:p>
        </c:rich>
      </c:tx>
      <c:layout/>
    </c:title>
    <c:plotArea>
      <c:layout>
        <c:manualLayout>
          <c:layoutTarget val="inner"/>
          <c:xMode val="edge"/>
          <c:yMode val="edge"/>
          <c:x val="9.8627296587926822E-2"/>
          <c:y val="5.1400554097404488E-2"/>
          <c:w val="0.70453937007874012"/>
          <c:h val="0.8326195683872849"/>
        </c:manualLayout>
      </c:layout>
      <c:lineChart>
        <c:grouping val="standard"/>
        <c:ser>
          <c:idx val="1"/>
          <c:order val="0"/>
          <c:tx>
            <c:v>Wind, 2000-2011</c:v>
          </c:tx>
          <c:spPr>
            <a:ln>
              <a:solidFill>
                <a:srgbClr val="00B050"/>
              </a:solidFill>
            </a:ln>
          </c:spPr>
          <c:marker>
            <c:symbol val="none"/>
          </c:marker>
          <c:val>
            <c:numRef>
              <c:f>Sheet1!$C$59:$C$70</c:f>
              <c:numCache>
                <c:formatCode>_(* #,##0_);_(* \(#,##0\);_(* "-"??_);_(@_)</c:formatCode>
                <c:ptCount val="12"/>
                <c:pt idx="0">
                  <c:v>5.5932610000000071</c:v>
                </c:pt>
                <c:pt idx="1">
                  <c:v>6.7373310000000002</c:v>
                </c:pt>
                <c:pt idx="2">
                  <c:v>10.354280000000006</c:v>
                </c:pt>
                <c:pt idx="3">
                  <c:v>11.187466000000002</c:v>
                </c:pt>
                <c:pt idx="4">
                  <c:v>14.143740999999999</c:v>
                </c:pt>
                <c:pt idx="5">
                  <c:v>17.810549000000002</c:v>
                </c:pt>
                <c:pt idx="6">
                  <c:v>26.589136999999969</c:v>
                </c:pt>
                <c:pt idx="7">
                  <c:v>34.449926999999995</c:v>
                </c:pt>
                <c:pt idx="8">
                  <c:v>55.363100000000003</c:v>
                </c:pt>
                <c:pt idx="9">
                  <c:v>73.886131999999989</c:v>
                </c:pt>
                <c:pt idx="10">
                  <c:v>94.652245999999948</c:v>
                </c:pt>
                <c:pt idx="11">
                  <c:v>119.74653499999999</c:v>
                </c:pt>
              </c:numCache>
            </c:numRef>
          </c:val>
        </c:ser>
        <c:ser>
          <c:idx val="0"/>
          <c:order val="1"/>
          <c:tx>
            <c:v>Nuclear, 1963-1974</c:v>
          </c:tx>
          <c:spPr>
            <a:ln>
              <a:solidFill>
                <a:srgbClr val="7030A0"/>
              </a:solidFill>
            </a:ln>
          </c:spPr>
          <c:marker>
            <c:symbol val="none"/>
          </c:marker>
          <c:val>
            <c:numRef>
              <c:f>Sheet1!$E$59:$E$70</c:f>
              <c:numCache>
                <c:formatCode>_(* #,##0_);_(* \(#,##0\);_(* "-"??_);_(@_)</c:formatCode>
                <c:ptCount val="12"/>
                <c:pt idx="0">
                  <c:v>3.2</c:v>
                </c:pt>
                <c:pt idx="1">
                  <c:v>3.3</c:v>
                </c:pt>
                <c:pt idx="2">
                  <c:v>3.7</c:v>
                </c:pt>
                <c:pt idx="3">
                  <c:v>5.5</c:v>
                </c:pt>
                <c:pt idx="4">
                  <c:v>7.7</c:v>
                </c:pt>
                <c:pt idx="5">
                  <c:v>12.5</c:v>
                </c:pt>
                <c:pt idx="6">
                  <c:v>13.9</c:v>
                </c:pt>
                <c:pt idx="7">
                  <c:v>21.8</c:v>
                </c:pt>
                <c:pt idx="8">
                  <c:v>38.1</c:v>
                </c:pt>
                <c:pt idx="9">
                  <c:v>54.1</c:v>
                </c:pt>
                <c:pt idx="10">
                  <c:v>83.479462999999981</c:v>
                </c:pt>
                <c:pt idx="11">
                  <c:v>113.9757399999999</c:v>
                </c:pt>
              </c:numCache>
            </c:numRef>
          </c:val>
        </c:ser>
        <c:marker val="1"/>
        <c:axId val="77415552"/>
        <c:axId val="77417088"/>
      </c:lineChart>
      <c:catAx>
        <c:axId val="77415552"/>
        <c:scaling>
          <c:orientation val="minMax"/>
        </c:scaling>
        <c:axPos val="b"/>
        <c:majorTickMark val="none"/>
        <c:tickLblPos val="none"/>
        <c:crossAx val="77417088"/>
        <c:crosses val="autoZero"/>
        <c:auto val="1"/>
        <c:lblAlgn val="ctr"/>
        <c:lblOffset val="100"/>
        <c:tickMarkSkip val="2"/>
      </c:catAx>
      <c:valAx>
        <c:axId val="77417088"/>
        <c:scaling>
          <c:orientation val="minMax"/>
          <c:max val="140"/>
          <c:min val="0"/>
        </c:scaling>
        <c:axPos val="l"/>
        <c:title>
          <c:tx>
            <c:rich>
              <a:bodyPr rot="0" vert="horz"/>
              <a:lstStyle/>
              <a:p>
                <a:pPr>
                  <a:defRPr/>
                </a:pPr>
                <a:r>
                  <a:rPr lang="en-US" sz="1100"/>
                  <a:t>TWh</a:t>
                </a:r>
              </a:p>
            </c:rich>
          </c:tx>
          <c:layout>
            <c:manualLayout>
              <c:xMode val="edge"/>
              <c:yMode val="edge"/>
              <c:x val="1.1111111111111125E-2"/>
              <c:y val="0.85380978419364262"/>
            </c:manualLayout>
          </c:layout>
        </c:title>
        <c:numFmt formatCode="_(* #,##0_);_(* \(#,##0\);_(* &quot;-&quot;??_);_(@_)" sourceLinked="1"/>
        <c:tickLblPos val="nextTo"/>
        <c:crossAx val="77415552"/>
        <c:crosses val="autoZero"/>
        <c:crossBetween val="between"/>
        <c:majorUnit val="20"/>
      </c:valAx>
    </c:plotArea>
    <c:legend>
      <c:legendPos val="r"/>
      <c:layout>
        <c:manualLayout>
          <c:xMode val="edge"/>
          <c:yMode val="edge"/>
          <c:x val="0.80038888888888893"/>
          <c:y val="0.27276428988043211"/>
          <c:w val="0.19127777777777777"/>
          <c:h val="0.61650845727617565"/>
        </c:manualLayout>
      </c:layout>
      <c:txPr>
        <a:bodyPr/>
        <a:lstStyle/>
        <a:p>
          <a:pPr>
            <a:defRPr sz="1200" b="1" i="0" baseline="0"/>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Growth Paths of Fledgling Technologies (U.S. )</a:t>
            </a:r>
          </a:p>
        </c:rich>
      </c:tx>
      <c:layout/>
    </c:title>
    <c:plotArea>
      <c:layout>
        <c:manualLayout>
          <c:layoutTarget val="inner"/>
          <c:xMode val="edge"/>
          <c:yMode val="edge"/>
          <c:x val="9.8627296587926822E-2"/>
          <c:y val="5.1400554097404488E-2"/>
          <c:w val="0.70453937007874012"/>
          <c:h val="0.8326195683872849"/>
        </c:manualLayout>
      </c:layout>
      <c:lineChart>
        <c:grouping val="standard"/>
        <c:ser>
          <c:idx val="1"/>
          <c:order val="0"/>
          <c:tx>
            <c:v>Wind, 2000-2011</c:v>
          </c:tx>
          <c:spPr>
            <a:ln>
              <a:solidFill>
                <a:srgbClr val="00B050"/>
              </a:solidFill>
            </a:ln>
          </c:spPr>
          <c:marker>
            <c:symbol val="none"/>
          </c:marker>
          <c:val>
            <c:numRef>
              <c:f>Sheet1!$C$59:$C$70</c:f>
              <c:numCache>
                <c:formatCode>_(* #,##0_);_(* \(#,##0\);_(* "-"??_);_(@_)</c:formatCode>
                <c:ptCount val="12"/>
                <c:pt idx="0">
                  <c:v>5.5932610000000071</c:v>
                </c:pt>
                <c:pt idx="1">
                  <c:v>6.7373310000000002</c:v>
                </c:pt>
                <c:pt idx="2">
                  <c:v>10.354280000000006</c:v>
                </c:pt>
                <c:pt idx="3">
                  <c:v>11.187466000000002</c:v>
                </c:pt>
                <c:pt idx="4">
                  <c:v>14.143740999999999</c:v>
                </c:pt>
                <c:pt idx="5">
                  <c:v>17.810549000000002</c:v>
                </c:pt>
                <c:pt idx="6">
                  <c:v>26.589136999999969</c:v>
                </c:pt>
                <c:pt idx="7">
                  <c:v>34.449926999999995</c:v>
                </c:pt>
                <c:pt idx="8">
                  <c:v>55.363100000000003</c:v>
                </c:pt>
                <c:pt idx="9">
                  <c:v>73.886131999999989</c:v>
                </c:pt>
                <c:pt idx="10">
                  <c:v>94.652245999999948</c:v>
                </c:pt>
                <c:pt idx="11">
                  <c:v>119.74653499999999</c:v>
                </c:pt>
              </c:numCache>
            </c:numRef>
          </c:val>
        </c:ser>
        <c:ser>
          <c:idx val="0"/>
          <c:order val="1"/>
          <c:tx>
            <c:v>Nuclear, 1963-1974</c:v>
          </c:tx>
          <c:spPr>
            <a:ln>
              <a:solidFill>
                <a:srgbClr val="7030A0"/>
              </a:solidFill>
            </a:ln>
          </c:spPr>
          <c:marker>
            <c:symbol val="none"/>
          </c:marker>
          <c:val>
            <c:numRef>
              <c:f>Sheet1!$E$59:$E$70</c:f>
              <c:numCache>
                <c:formatCode>_(* #,##0_);_(* \(#,##0\);_(* "-"??_);_(@_)</c:formatCode>
                <c:ptCount val="12"/>
                <c:pt idx="0">
                  <c:v>3.2</c:v>
                </c:pt>
                <c:pt idx="1">
                  <c:v>3.3</c:v>
                </c:pt>
                <c:pt idx="2">
                  <c:v>3.7</c:v>
                </c:pt>
                <c:pt idx="3">
                  <c:v>5.5</c:v>
                </c:pt>
                <c:pt idx="4">
                  <c:v>7.7</c:v>
                </c:pt>
                <c:pt idx="5">
                  <c:v>12.5</c:v>
                </c:pt>
                <c:pt idx="6">
                  <c:v>13.9</c:v>
                </c:pt>
                <c:pt idx="7">
                  <c:v>21.8</c:v>
                </c:pt>
                <c:pt idx="8">
                  <c:v>38.1</c:v>
                </c:pt>
                <c:pt idx="9">
                  <c:v>54.1</c:v>
                </c:pt>
                <c:pt idx="10">
                  <c:v>83.479462999999981</c:v>
                </c:pt>
                <c:pt idx="11">
                  <c:v>113.9757399999999</c:v>
                </c:pt>
              </c:numCache>
            </c:numRef>
          </c:val>
        </c:ser>
        <c:marker val="1"/>
        <c:axId val="77446528"/>
        <c:axId val="77657216"/>
      </c:lineChart>
      <c:catAx>
        <c:axId val="77446528"/>
        <c:scaling>
          <c:orientation val="minMax"/>
        </c:scaling>
        <c:axPos val="b"/>
        <c:majorTickMark val="none"/>
        <c:tickLblPos val="none"/>
        <c:crossAx val="77657216"/>
        <c:crosses val="autoZero"/>
        <c:auto val="1"/>
        <c:lblAlgn val="ctr"/>
        <c:lblOffset val="100"/>
        <c:tickMarkSkip val="2"/>
      </c:catAx>
      <c:valAx>
        <c:axId val="77657216"/>
        <c:scaling>
          <c:orientation val="minMax"/>
          <c:max val="140"/>
          <c:min val="0"/>
        </c:scaling>
        <c:axPos val="l"/>
        <c:title>
          <c:tx>
            <c:rich>
              <a:bodyPr rot="0" vert="horz"/>
              <a:lstStyle/>
              <a:p>
                <a:pPr>
                  <a:defRPr/>
                </a:pPr>
                <a:r>
                  <a:rPr lang="en-US" sz="1100"/>
                  <a:t>TWh</a:t>
                </a:r>
              </a:p>
            </c:rich>
          </c:tx>
          <c:layout>
            <c:manualLayout>
              <c:xMode val="edge"/>
              <c:yMode val="edge"/>
              <c:x val="1.1111111111111125E-2"/>
              <c:y val="0.85380978419364262"/>
            </c:manualLayout>
          </c:layout>
        </c:title>
        <c:numFmt formatCode="_(* #,##0_);_(* \(#,##0\);_(* &quot;-&quot;??_);_(@_)" sourceLinked="1"/>
        <c:tickLblPos val="nextTo"/>
        <c:crossAx val="77446528"/>
        <c:crosses val="autoZero"/>
        <c:crossBetween val="between"/>
        <c:majorUnit val="20"/>
      </c:valAx>
    </c:plotArea>
    <c:legend>
      <c:legendPos val="r"/>
      <c:layout>
        <c:manualLayout>
          <c:xMode val="edge"/>
          <c:yMode val="edge"/>
          <c:x val="0.80038888888888893"/>
          <c:y val="0.27276428988043211"/>
          <c:w val="0.19127777777777777"/>
          <c:h val="0.61650845727617565"/>
        </c:manualLayout>
      </c:layout>
      <c:txPr>
        <a:bodyPr/>
        <a:lstStyle/>
        <a:p>
          <a:pPr>
            <a:defRPr sz="1200" b="1" i="0" baseline="0"/>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nSpc>
                <a:spcPct val="80000"/>
              </a:lnSpc>
              <a:defRPr sz="4000"/>
            </a:pPr>
            <a:r>
              <a:rPr lang="en-US" sz="4000" dirty="0"/>
              <a:t>Growth Paths of Fledgling </a:t>
            </a:r>
            <a:r>
              <a:rPr lang="en-US" sz="4000" dirty="0" smtClean="0"/>
              <a:t>Power Technologies </a:t>
            </a:r>
            <a:r>
              <a:rPr lang="en-US" sz="4000" dirty="0"/>
              <a:t>(U.S. )</a:t>
            </a:r>
          </a:p>
        </c:rich>
      </c:tx>
      <c:layout/>
    </c:title>
    <c:plotArea>
      <c:layout>
        <c:manualLayout>
          <c:layoutTarget val="inner"/>
          <c:xMode val="edge"/>
          <c:yMode val="edge"/>
          <c:x val="0.10048291555298708"/>
          <c:y val="4.0578109554487471E-2"/>
          <c:w val="0.84603591028394254"/>
          <c:h val="0.88185482496506118"/>
        </c:manualLayout>
      </c:layout>
      <c:lineChart>
        <c:grouping val="standard"/>
        <c:ser>
          <c:idx val="1"/>
          <c:order val="0"/>
          <c:tx>
            <c:v>Wind, 2000-2011</c:v>
          </c:tx>
          <c:spPr>
            <a:ln w="57150">
              <a:solidFill>
                <a:srgbClr val="00B050"/>
              </a:solidFill>
            </a:ln>
          </c:spPr>
          <c:marker>
            <c:symbol val="none"/>
          </c:marker>
          <c:val>
            <c:numRef>
              <c:f>Sheet1!$C$59:$C$70</c:f>
              <c:numCache>
                <c:formatCode>_(* #,##0_);_(* \(#,##0\);_(* "-"??_);_(@_)</c:formatCode>
                <c:ptCount val="12"/>
                <c:pt idx="0">
                  <c:v>5.5932610000000071</c:v>
                </c:pt>
                <c:pt idx="1">
                  <c:v>6.7373310000000002</c:v>
                </c:pt>
                <c:pt idx="2">
                  <c:v>10.354280000000006</c:v>
                </c:pt>
                <c:pt idx="3">
                  <c:v>11.187466000000002</c:v>
                </c:pt>
                <c:pt idx="4">
                  <c:v>14.143740999999999</c:v>
                </c:pt>
                <c:pt idx="5">
                  <c:v>17.810549000000002</c:v>
                </c:pt>
                <c:pt idx="6">
                  <c:v>26.589136999999969</c:v>
                </c:pt>
                <c:pt idx="7">
                  <c:v>34.449926999999995</c:v>
                </c:pt>
                <c:pt idx="8">
                  <c:v>55.363100000000003</c:v>
                </c:pt>
                <c:pt idx="9">
                  <c:v>73.886131999999989</c:v>
                </c:pt>
                <c:pt idx="10">
                  <c:v>94.652245999999948</c:v>
                </c:pt>
                <c:pt idx="11">
                  <c:v>119.74653499999999</c:v>
                </c:pt>
              </c:numCache>
            </c:numRef>
          </c:val>
        </c:ser>
        <c:ser>
          <c:idx val="0"/>
          <c:order val="1"/>
          <c:tx>
            <c:v>Nuclear, 1963-1974</c:v>
          </c:tx>
          <c:spPr>
            <a:ln w="57150">
              <a:solidFill>
                <a:srgbClr val="7030A0"/>
              </a:solidFill>
            </a:ln>
          </c:spPr>
          <c:marker>
            <c:symbol val="none"/>
          </c:marker>
          <c:val>
            <c:numRef>
              <c:f>Sheet1!$E$59:$E$70</c:f>
              <c:numCache>
                <c:formatCode>_(* #,##0_);_(* \(#,##0\);_(* "-"??_);_(@_)</c:formatCode>
                <c:ptCount val="12"/>
                <c:pt idx="0">
                  <c:v>3.2</c:v>
                </c:pt>
                <c:pt idx="1">
                  <c:v>3.3</c:v>
                </c:pt>
                <c:pt idx="2">
                  <c:v>3.7</c:v>
                </c:pt>
                <c:pt idx="3">
                  <c:v>5.5</c:v>
                </c:pt>
                <c:pt idx="4">
                  <c:v>7.7</c:v>
                </c:pt>
                <c:pt idx="5">
                  <c:v>12.5</c:v>
                </c:pt>
                <c:pt idx="6">
                  <c:v>13.9</c:v>
                </c:pt>
                <c:pt idx="7">
                  <c:v>21.8</c:v>
                </c:pt>
                <c:pt idx="8">
                  <c:v>38.1</c:v>
                </c:pt>
                <c:pt idx="9">
                  <c:v>54.1</c:v>
                </c:pt>
                <c:pt idx="10">
                  <c:v>83.479462999999981</c:v>
                </c:pt>
                <c:pt idx="11">
                  <c:v>113.9757399999999</c:v>
                </c:pt>
              </c:numCache>
            </c:numRef>
          </c:val>
        </c:ser>
        <c:marker val="1"/>
        <c:axId val="77682560"/>
        <c:axId val="77684096"/>
      </c:lineChart>
      <c:catAx>
        <c:axId val="77682560"/>
        <c:scaling>
          <c:orientation val="minMax"/>
        </c:scaling>
        <c:axPos val="b"/>
        <c:majorTickMark val="none"/>
        <c:tickLblPos val="none"/>
        <c:crossAx val="77684096"/>
        <c:crosses val="autoZero"/>
        <c:auto val="1"/>
        <c:lblAlgn val="ctr"/>
        <c:lblOffset val="100"/>
        <c:tickMarkSkip val="2"/>
      </c:catAx>
      <c:valAx>
        <c:axId val="77684096"/>
        <c:scaling>
          <c:orientation val="minMax"/>
          <c:max val="140"/>
          <c:min val="0"/>
        </c:scaling>
        <c:axPos val="l"/>
        <c:title>
          <c:tx>
            <c:rich>
              <a:bodyPr rot="0" vert="horz"/>
              <a:lstStyle/>
              <a:p>
                <a:pPr>
                  <a:defRPr/>
                </a:pPr>
                <a:r>
                  <a:rPr lang="en-US" sz="2000" dirty="0" err="1"/>
                  <a:t>TWh</a:t>
                </a:r>
                <a:endParaRPr lang="en-US" sz="2000" dirty="0"/>
              </a:p>
            </c:rich>
          </c:tx>
          <c:layout>
            <c:manualLayout>
              <c:xMode val="edge"/>
              <c:yMode val="edge"/>
              <c:x val="4.2163307568205359E-4"/>
              <c:y val="0.88194839281453463"/>
            </c:manualLayout>
          </c:layout>
        </c:title>
        <c:numFmt formatCode="_(* #,##0_);_(* \(#,##0\);_(* &quot;-&quot;??_);_(@_)" sourceLinked="1"/>
        <c:tickLblPos val="nextTo"/>
        <c:crossAx val="77682560"/>
        <c:crosses val="autoZero"/>
        <c:crossBetween val="between"/>
        <c:majorUnit val="20"/>
      </c:valAx>
    </c:plotArea>
    <c:legend>
      <c:legendPos val="r"/>
      <c:layout>
        <c:manualLayout>
          <c:xMode val="edge"/>
          <c:yMode val="edge"/>
          <c:x val="0.17088236697685522"/>
          <c:y val="0.33769932167569983"/>
          <c:w val="0.41017823908375123"/>
          <c:h val="0.23447387258410884"/>
        </c:manualLayout>
      </c:layout>
      <c:spPr>
        <a:ln w="12700"/>
      </c:spPr>
      <c:txPr>
        <a:bodyPr/>
        <a:lstStyle/>
        <a:p>
          <a:pPr>
            <a:defRPr sz="2800" b="1"/>
          </a:pPr>
          <a:endParaRPr lang="en-US"/>
        </a:p>
      </c:txPr>
    </c:legend>
    <c:plotVisOnly val="1"/>
  </c:chart>
  <c:txPr>
    <a:bodyPr/>
    <a:lstStyle/>
    <a:p>
      <a:pPr>
        <a:defRPr sz="1800" baseline="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0.64717</cdr:x>
      <cdr:y>0.17014</cdr:y>
    </cdr:from>
    <cdr:to>
      <cdr:x>0.8283</cdr:x>
      <cdr:y>0.29167</cdr:y>
    </cdr:to>
    <cdr:sp macro="" textlink="">
      <cdr:nvSpPr>
        <cdr:cNvPr id="2" name="TextBox 1"/>
        <cdr:cNvSpPr txBox="1"/>
      </cdr:nvSpPr>
      <cdr:spPr>
        <a:xfrm xmlns:a="http://schemas.openxmlformats.org/drawingml/2006/main">
          <a:off x="3267075" y="466725"/>
          <a:ext cx="914400" cy="3333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0.62857</cdr:x>
      <cdr:y>0.24051</cdr:y>
    </cdr:from>
    <cdr:to>
      <cdr:x>0.9454</cdr:x>
      <cdr:y>0.3038</cdr:y>
    </cdr:to>
    <cdr:sp macro="" textlink="">
      <cdr:nvSpPr>
        <cdr:cNvPr id="3" name="TextBox 2"/>
        <cdr:cNvSpPr txBox="1"/>
      </cdr:nvSpPr>
      <cdr:spPr>
        <a:xfrm xmlns:a="http://schemas.openxmlformats.org/drawingml/2006/main">
          <a:off x="5029189" y="1447800"/>
          <a:ext cx="2534956" cy="38101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smtClean="0"/>
            <a:t>(Number </a:t>
          </a:r>
          <a:r>
            <a:rPr lang="en-US" sz="1800" b="1" dirty="0"/>
            <a:t>needed in U.S</a:t>
          </a:r>
          <a:r>
            <a:rPr lang="en-US" sz="1800" b="1" dirty="0" smtClean="0"/>
            <a:t>.)</a:t>
          </a:r>
          <a:endParaRPr lang="en-US" sz="18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0.14851</cdr:x>
      <cdr:y>0.20253</cdr:y>
    </cdr:from>
    <cdr:to>
      <cdr:x>0.27723</cdr:x>
      <cdr:y>0.27273</cdr:y>
    </cdr:to>
    <cdr:sp macro="" textlink="">
      <cdr:nvSpPr>
        <cdr:cNvPr id="2" name="TextBox 1"/>
        <cdr:cNvSpPr txBox="1"/>
      </cdr:nvSpPr>
      <cdr:spPr>
        <a:xfrm xmlns:a="http://schemas.openxmlformats.org/drawingml/2006/main">
          <a:off x="1210901" y="1219201"/>
          <a:ext cx="1049448" cy="42256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 14%</a:t>
          </a:r>
          <a:endParaRPr lang="en-US" sz="1600" dirty="0"/>
        </a:p>
      </cdr:txBody>
    </cdr:sp>
  </cdr:relSizeAnchor>
  <cdr:relSizeAnchor xmlns:cdr="http://schemas.openxmlformats.org/drawingml/2006/chartDrawing">
    <cdr:from>
      <cdr:x>0.28972</cdr:x>
      <cdr:y>0.50649</cdr:y>
    </cdr:from>
    <cdr:to>
      <cdr:x>0.38614</cdr:x>
      <cdr:y>0.64935</cdr:y>
    </cdr:to>
    <cdr:sp macro="" textlink="">
      <cdr:nvSpPr>
        <cdr:cNvPr id="3" name="TextBox 2"/>
        <cdr:cNvSpPr txBox="1"/>
      </cdr:nvSpPr>
      <cdr:spPr>
        <a:xfrm xmlns:a="http://schemas.openxmlformats.org/drawingml/2006/main">
          <a:off x="2362199" y="3048990"/>
          <a:ext cx="786143" cy="8599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+ 13%</a:t>
          </a:r>
          <a:endParaRPr lang="en-US" sz="1600" dirty="0"/>
        </a:p>
      </cdr:txBody>
    </cdr:sp>
  </cdr:relSizeAnchor>
  <cdr:relSizeAnchor xmlns:cdr="http://schemas.openxmlformats.org/drawingml/2006/chartDrawing">
    <cdr:from>
      <cdr:x>0.6729</cdr:x>
      <cdr:y>0.76623</cdr:y>
    </cdr:from>
    <cdr:to>
      <cdr:x>0.76238</cdr:x>
      <cdr:y>0.85714</cdr:y>
    </cdr:to>
    <cdr:sp macro="" textlink="">
      <cdr:nvSpPr>
        <cdr:cNvPr id="4" name="TextBox 3"/>
        <cdr:cNvSpPr txBox="1"/>
      </cdr:nvSpPr>
      <cdr:spPr>
        <a:xfrm xmlns:a="http://schemas.openxmlformats.org/drawingml/2006/main">
          <a:off x="5486400" y="4612574"/>
          <a:ext cx="729558" cy="54725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+ 248%</a:t>
          </a:r>
          <a:endParaRPr lang="en-US" sz="1600" dirty="0"/>
        </a:p>
      </cdr:txBody>
    </cdr:sp>
  </cdr:relSizeAnchor>
</c:userShapes>
</file>

<file path=ppt/drawings/drawing3.xml><?xml version="1.0" encoding="utf-8"?>
<c:userShapes xmlns:c="http://schemas.openxmlformats.org/drawingml/2006/chart">
  <cdr:relSizeAnchor xmlns:cdr="http://schemas.openxmlformats.org/drawingml/2006/chartDrawing">
    <cdr:from>
      <cdr:x>0</cdr:x>
      <cdr:y>0.9359</cdr:y>
    </cdr:from>
    <cdr:to>
      <cdr:x>0.27679</cdr:x>
      <cdr:y>1</cdr:y>
    </cdr:to>
    <cdr:sp macro="" textlink="">
      <cdr:nvSpPr>
        <cdr:cNvPr id="2" name="TextBox 1"/>
        <cdr:cNvSpPr txBox="1"/>
      </cdr:nvSpPr>
      <cdr:spPr>
        <a:xfrm xmlns:a="http://schemas.openxmlformats.org/drawingml/2006/main">
          <a:off x="0" y="5847878"/>
          <a:ext cx="2362200" cy="40052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smtClean="0"/>
            <a:t>₵/kWh, </a:t>
          </a:r>
          <a:r>
            <a:rPr lang="en-US" sz="1600" b="1" u="sng" dirty="0" smtClean="0"/>
            <a:t>fuel only</a:t>
          </a:r>
          <a:endParaRPr lang="en-US" sz="1600" b="1" u="sng"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AFAA39-F05E-4676-B654-55521D871C79}" type="datetimeFigureOut">
              <a:rPr lang="en-US" smtClean="0"/>
              <a:pPr/>
              <a:t>5/22/2012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66B257-715F-4E5A-863F-97C5D3F645F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19200" y="4343400"/>
            <a:ext cx="4419600" cy="1828800"/>
          </a:xfrm>
        </p:spPr>
        <p:txBody>
          <a:bodyPr>
            <a:normAutofit/>
          </a:bodyPr>
          <a:lstStyle/>
          <a:p>
            <a:r>
              <a:rPr lang="en-US" dirty="0" smtClean="0"/>
              <a:t>The brilliantly conceived and meticulously researched Jacobson-</a:t>
            </a:r>
            <a:r>
              <a:rPr lang="en-US" dirty="0" err="1" smtClean="0"/>
              <a:t>Delucchi</a:t>
            </a:r>
            <a:r>
              <a:rPr lang="en-US" dirty="0" smtClean="0"/>
              <a:t> scenario  (http://www.stanford.edu/group/efmh/jacobson/Articles/I/JDEnPolicyPt1.pdf ) for providing all global energy from wind, water and sunlight envisions wind turbines’ constituting half of total supply. The U.S. share, some 590,000 5-MW wind machines, equates to an average of nearly 200 turbines per county, indicating the need to site them in virtually all feasible locations.</a:t>
            </a:r>
            <a:endParaRPr lang="en-US" dirty="0"/>
          </a:p>
        </p:txBody>
      </p:sp>
      <p:sp>
        <p:nvSpPr>
          <p:cNvPr id="4" name="Slide Number Placeholder 3"/>
          <p:cNvSpPr>
            <a:spLocks noGrp="1"/>
          </p:cNvSpPr>
          <p:nvPr>
            <p:ph type="sldNum" sz="quarter" idx="10"/>
          </p:nvPr>
        </p:nvSpPr>
        <p:spPr/>
        <p:txBody>
          <a:bodyPr/>
          <a:lstStyle/>
          <a:p>
            <a:fld id="{1566B257-715F-4E5A-863F-97C5D3F645F3}"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95400" y="4267200"/>
            <a:ext cx="4343400" cy="1371600"/>
          </a:xfrm>
        </p:spPr>
        <p:txBody>
          <a:bodyPr>
            <a:normAutofit/>
          </a:bodyPr>
          <a:lstStyle/>
          <a:p>
            <a:r>
              <a:rPr lang="en-US" dirty="0" smtClean="0"/>
              <a:t>Sources of U.S. electricity  are changing rapidly. In just four years, output of coal-fired plants fell by an unprecedented one-seventh. Most of the slack was taken up by increased use of natural gas, the price of which has fallen considerably, and by the rapidly growing number of wind turbines. </a:t>
            </a:r>
            <a:r>
              <a:rPr lang="en-US" dirty="0" smtClean="0"/>
              <a:t> (The rise in hydro-electric output </a:t>
            </a:r>
            <a:r>
              <a:rPr lang="en-US" dirty="0" smtClean="0"/>
              <a:t>was  due to random weather variation, since hydro capacity has stayed flat.)</a:t>
            </a:r>
            <a:endParaRPr lang="en-US" dirty="0"/>
          </a:p>
        </p:txBody>
      </p:sp>
      <p:sp>
        <p:nvSpPr>
          <p:cNvPr id="4" name="Slide Number Placeholder 3"/>
          <p:cNvSpPr>
            <a:spLocks noGrp="1"/>
          </p:cNvSpPr>
          <p:nvPr>
            <p:ph type="sldNum" sz="quarter" idx="10"/>
          </p:nvPr>
        </p:nvSpPr>
        <p:spPr/>
        <p:txBody>
          <a:bodyPr/>
          <a:lstStyle/>
          <a:p>
            <a:fld id="{1566B257-715F-4E5A-863F-97C5D3F645F3}"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19200" y="4343400"/>
            <a:ext cx="4495800" cy="1981200"/>
          </a:xfrm>
        </p:spPr>
        <p:txBody>
          <a:bodyPr>
            <a:normAutofit/>
          </a:bodyPr>
          <a:lstStyle/>
          <a:p>
            <a:r>
              <a:rPr lang="en-US" dirty="0" smtClean="0"/>
              <a:t>This century, U.S. wind power has followed an impressive growth path almost identical  to that of nuclear power in the 1960s and 1970s. (The curves are absolute generation, not relative.)  Fourteen states now have more than 1,000 MW of wind capacity, led by Texas (10,648 MW installed as of March 31, 2012) and Iowa (4,419 MW) . Nevertheless, the scale of electricity use in the United States is so vast that even if the long-delayed Cape Wind project in Nantucket Sound had been on line last year, its output would only have elevated wind power’s share of total U.S. electricity supply from the actual 2.92% to 2.96%.</a:t>
            </a:r>
          </a:p>
        </p:txBody>
      </p:sp>
      <p:sp>
        <p:nvSpPr>
          <p:cNvPr id="4" name="Slide Number Placeholder 3"/>
          <p:cNvSpPr>
            <a:spLocks noGrp="1"/>
          </p:cNvSpPr>
          <p:nvPr>
            <p:ph type="sldNum" sz="quarter" idx="10"/>
          </p:nvPr>
        </p:nvSpPr>
        <p:spPr/>
        <p:txBody>
          <a:bodyPr/>
          <a:lstStyle/>
          <a:p>
            <a:fld id="{1566B257-715F-4E5A-863F-97C5D3F645F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95400" y="4343400"/>
            <a:ext cx="4267200" cy="2209800"/>
          </a:xfrm>
        </p:spPr>
        <p:txBody>
          <a:bodyPr>
            <a:normAutofit/>
          </a:bodyPr>
          <a:lstStyle/>
          <a:p>
            <a:r>
              <a:rPr lang="en-US" dirty="0" smtClean="0"/>
              <a:t>The advent of cheap natural gas, due largely to </a:t>
            </a:r>
            <a:r>
              <a:rPr lang="en-US" dirty="0" err="1" smtClean="0"/>
              <a:t>fracking</a:t>
            </a:r>
            <a:r>
              <a:rPr lang="en-US" dirty="0" smtClean="0"/>
              <a:t>, and the flowering of super-</a:t>
            </a:r>
            <a:r>
              <a:rPr lang="en-US" dirty="0" err="1" smtClean="0"/>
              <a:t>effciient</a:t>
            </a:r>
            <a:r>
              <a:rPr lang="en-US" dirty="0" smtClean="0"/>
              <a:t> combined-cycle turbine technology, explain the recent shrinkage of coal-fired generation and the increase in gas-fired generation shown in the second slide. The challenge now is to prevent gas from constraining development of </a:t>
            </a:r>
            <a:r>
              <a:rPr lang="en-US" dirty="0" err="1" smtClean="0"/>
              <a:t>renewables</a:t>
            </a:r>
            <a:r>
              <a:rPr lang="en-US" dirty="0" smtClean="0"/>
              <a:t> and energy efficiency.  One path is to internalize the vast and pernicious environmental and social costs of </a:t>
            </a:r>
            <a:r>
              <a:rPr lang="en-US" dirty="0" err="1" smtClean="0"/>
              <a:t>fracking</a:t>
            </a:r>
            <a:r>
              <a:rPr lang="en-US" dirty="0" smtClean="0"/>
              <a:t> within the production process as outlined above. A carbon tax is another, complementary approach.</a:t>
            </a:r>
          </a:p>
          <a:p>
            <a:endParaRPr lang="en-US" dirty="0"/>
          </a:p>
        </p:txBody>
      </p:sp>
      <p:sp>
        <p:nvSpPr>
          <p:cNvPr id="4" name="Slide Number Placeholder 3"/>
          <p:cNvSpPr>
            <a:spLocks noGrp="1"/>
          </p:cNvSpPr>
          <p:nvPr>
            <p:ph type="sldNum" sz="quarter" idx="10"/>
          </p:nvPr>
        </p:nvSpPr>
        <p:spPr/>
        <p:txBody>
          <a:bodyPr/>
          <a:lstStyle/>
          <a:p>
            <a:fld id="{1566B257-715F-4E5A-863F-97C5D3F645F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19200" y="4343400"/>
            <a:ext cx="4419600" cy="2362200"/>
          </a:xfrm>
        </p:spPr>
        <p:txBody>
          <a:bodyPr>
            <a:normAutofit/>
          </a:bodyPr>
          <a:lstStyle/>
          <a:p>
            <a:r>
              <a:rPr lang="en-US" dirty="0" smtClean="0"/>
              <a:t>A carbon tax is far more of a coal-killer than a gas-killer.  Compounding the relative </a:t>
            </a:r>
            <a:r>
              <a:rPr lang="en-US" i="1" dirty="0" smtClean="0"/>
              <a:t>carbon contents</a:t>
            </a:r>
            <a:r>
              <a:rPr lang="en-US" dirty="0" smtClean="0"/>
              <a:t> and the relative </a:t>
            </a:r>
            <a:r>
              <a:rPr lang="en-US" i="1" dirty="0" smtClean="0"/>
              <a:t>combustion efficiencies, </a:t>
            </a:r>
            <a:r>
              <a:rPr lang="en-US" dirty="0" smtClean="0"/>
              <a:t>the carbon tax “hit” on gas-fired power is only around one-third as great as on coal-fired power. Yet the hit is real nonetheless, as shown above by the impacts on power costs from the British Columbia tax, which will reach $27 (U.S.) per ton of CO2 in its final ramp-up in July 2012. Additional charges for </a:t>
            </a:r>
            <a:r>
              <a:rPr lang="en-US" i="1" dirty="0" smtClean="0"/>
              <a:t>fugitive methane emissions</a:t>
            </a:r>
            <a:r>
              <a:rPr lang="en-US" dirty="0" smtClean="0"/>
              <a:t> could have even greater impacts while providing powerful incentives for gas drillers to reduce releases of that damaging greenhouse gas.</a:t>
            </a:r>
            <a:endParaRPr lang="en-US" dirty="0"/>
          </a:p>
        </p:txBody>
      </p:sp>
      <p:sp>
        <p:nvSpPr>
          <p:cNvPr id="4" name="Slide Number Placeholder 3"/>
          <p:cNvSpPr>
            <a:spLocks noGrp="1"/>
          </p:cNvSpPr>
          <p:nvPr>
            <p:ph type="sldNum" sz="quarter" idx="10"/>
          </p:nvPr>
        </p:nvSpPr>
        <p:spPr/>
        <p:txBody>
          <a:bodyPr/>
          <a:lstStyle/>
          <a:p>
            <a:fld id="{1566B257-715F-4E5A-863F-97C5D3F645F3}"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5E989B-8568-4035-832B-E0C75AA86BBD}" type="datetimeFigureOut">
              <a:rPr lang="en-US" smtClean="0"/>
              <a:pPr/>
              <a:t>5/22/2012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5E989B-8568-4035-832B-E0C75AA86BBD}" type="datetimeFigureOut">
              <a:rPr lang="en-US" smtClean="0"/>
              <a:pPr/>
              <a:t>5/22/2012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5E989B-8568-4035-832B-E0C75AA86BBD}" type="datetimeFigureOut">
              <a:rPr lang="en-US" smtClean="0"/>
              <a:pPr/>
              <a:t>5/22/2012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5E989B-8568-4035-832B-E0C75AA86BBD}" type="datetimeFigureOut">
              <a:rPr lang="en-US" smtClean="0"/>
              <a:pPr/>
              <a:t>5/22/2012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5E989B-8568-4035-832B-E0C75AA86BBD}" type="datetimeFigureOut">
              <a:rPr lang="en-US" smtClean="0"/>
              <a:pPr/>
              <a:t>5/22/2012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5E989B-8568-4035-832B-E0C75AA86BBD}" type="datetimeFigureOut">
              <a:rPr lang="en-US" smtClean="0"/>
              <a:pPr/>
              <a:t>5/22/2012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5E989B-8568-4035-832B-E0C75AA86BBD}" type="datetimeFigureOut">
              <a:rPr lang="en-US" smtClean="0"/>
              <a:pPr/>
              <a:t>5/22/2012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5E989B-8568-4035-832B-E0C75AA86BBD}" type="datetimeFigureOut">
              <a:rPr lang="en-US" smtClean="0"/>
              <a:pPr/>
              <a:t>5/22/2012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5E989B-8568-4035-832B-E0C75AA86BBD}" type="datetimeFigureOut">
              <a:rPr lang="en-US" smtClean="0"/>
              <a:pPr/>
              <a:t>5/22/2012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5E989B-8568-4035-832B-E0C75AA86BBD}" type="datetimeFigureOut">
              <a:rPr lang="en-US" smtClean="0"/>
              <a:pPr/>
              <a:t>5/22/2012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5E989B-8568-4035-832B-E0C75AA86BBD}" type="datetimeFigureOut">
              <a:rPr lang="en-US" smtClean="0"/>
              <a:pPr/>
              <a:t>5/22/2012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7E078-9D04-4C0C-905D-FDE42644A03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5E989B-8568-4035-832B-E0C75AA86BBD}" type="datetimeFigureOut">
              <a:rPr lang="en-US" smtClean="0"/>
              <a:pPr/>
              <a:t>5/22/2012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7E078-9D04-4C0C-905D-FDE42644A0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notesSlide" Target="../notesSlides/notesSlide3.xml"/><Relationship Id="rId7" Type="http://schemas.openxmlformats.org/officeDocument/2006/relationships/chart" Target="../charts/chart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chart" Target="../charts/chart9.xml"/><Relationship Id="rId5" Type="http://schemas.openxmlformats.org/officeDocument/2006/relationships/chart" Target="../charts/chart4.xml"/><Relationship Id="rId10" Type="http://schemas.openxmlformats.org/officeDocument/2006/relationships/chart" Target="../charts/chart8.xml"/><Relationship Id="rId4" Type="http://schemas.openxmlformats.org/officeDocument/2006/relationships/chart" Target="../charts/chart3.xml"/><Relationship Id="rId9" Type="http://schemas.openxmlformats.org/officeDocument/2006/relationships/chart" Target="../charts/char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2444750" y="2000250"/>
          <a:ext cx="4254500" cy="2857500"/>
        </p:xfrm>
        <a:graphic>
          <a:graphicData uri="http://schemas.openxmlformats.org/drawingml/2006/table">
            <a:tbl>
              <a:tblPr/>
              <a:tblGrid>
                <a:gridCol w="850900"/>
                <a:gridCol w="850900"/>
                <a:gridCol w="850900"/>
                <a:gridCol w="850900"/>
                <a:gridCol w="850900"/>
              </a:tblGrid>
              <a:tr h="190500">
                <a:tc>
                  <a:txBody>
                    <a:bodyPr/>
                    <a:lstStyle/>
                    <a:p>
                      <a:pPr algn="l" fontAlgn="b"/>
                      <a:endParaRPr lang="en-US" sz="900" b="0" i="0" u="none" strike="noStrike">
                        <a:solidFill>
                          <a:srgbClr val="000000"/>
                        </a:solidFill>
                        <a:latin typeface="Arial"/>
                      </a:endParaRPr>
                    </a:p>
                  </a:txBody>
                  <a:tcPr marL="0" marR="0" marT="0" marB="0">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dirty="0">
                        <a:solidFill>
                          <a:srgbClr val="000000"/>
                        </a:solidFill>
                        <a:latin typeface="Arial"/>
                      </a:endParaRPr>
                    </a:p>
                  </a:txBody>
                  <a:tcPr marL="0" marR="0" marT="0" marB="0" anchor="b">
                    <a:lnL>
                      <a:noFill/>
                    </a:lnL>
                    <a:lnR>
                      <a:noFill/>
                    </a:lnR>
                    <a:lnT>
                      <a:noFill/>
                    </a:lnT>
                    <a:lnB>
                      <a:noFill/>
                    </a:lnB>
                  </a:tcPr>
                </a:tc>
              </a:tr>
            </a:tbl>
          </a:graphicData>
        </a:graphic>
      </p:graphicFrame>
      <p:graphicFrame>
        <p:nvGraphicFramePr>
          <p:cNvPr id="7" name="Chart 6"/>
          <p:cNvGraphicFramePr/>
          <p:nvPr/>
        </p:nvGraphicFramePr>
        <p:xfrm>
          <a:off x="533400" y="304800"/>
          <a:ext cx="8001000" cy="6019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381000" y="304800"/>
          <a:ext cx="8153400" cy="6019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47900" y="2000250"/>
          <a:ext cx="4648200" cy="2857500"/>
        </p:xfrm>
        <a:graphic>
          <a:graphicData uri="http://schemas.openxmlformats.org/drawingml/2006/table">
            <a:tbl>
              <a:tblPr/>
              <a:tblGrid>
                <a:gridCol w="774700"/>
                <a:gridCol w="774700"/>
                <a:gridCol w="774700"/>
                <a:gridCol w="774700"/>
                <a:gridCol w="774700"/>
                <a:gridCol w="774700"/>
              </a:tblGrid>
              <a:tr h="190500">
                <a:tc>
                  <a:txBody>
                    <a:bodyPr/>
                    <a:lstStyle/>
                    <a:p>
                      <a:pPr algn="l" fontAlgn="b"/>
                      <a:endParaRPr lang="en-US" sz="900" b="0" i="0" u="none" strike="noStrike">
                        <a:solidFill>
                          <a:srgbClr val="000000"/>
                        </a:solidFill>
                        <a:latin typeface="Arial"/>
                      </a:endParaRPr>
                    </a:p>
                  </a:txBody>
                  <a:tcPr marL="0" marR="0" marT="0" marB="0">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dirty="0">
                        <a:solidFill>
                          <a:srgbClr val="000000"/>
                        </a:solidFill>
                        <a:latin typeface="Arial"/>
                      </a:endParaRPr>
                    </a:p>
                  </a:txBody>
                  <a:tcPr marL="0" marR="0" marT="0" marB="0" anchor="b">
                    <a:lnL>
                      <a:noFill/>
                    </a:lnL>
                    <a:lnR>
                      <a:noFill/>
                    </a:lnR>
                    <a:lnT>
                      <a:noFill/>
                    </a:lnT>
                    <a:lnB>
                      <a:noFill/>
                    </a:lnB>
                  </a:tcPr>
                </a:tc>
              </a:tr>
            </a:tbl>
          </a:graphicData>
        </a:graphic>
      </p:graphicFrame>
      <p:graphicFrame>
        <p:nvGraphicFramePr>
          <p:cNvPr id="3" name="Chart 2"/>
          <p:cNvGraphicFramePr/>
          <p:nvPr/>
        </p:nvGraphicFramePr>
        <p:xfrm>
          <a:off x="3985260" y="10349864"/>
          <a:ext cx="4411980" cy="27565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e 3"/>
          <p:cNvGraphicFramePr>
            <a:graphicFrameLocks noGrp="1"/>
          </p:cNvGraphicFramePr>
          <p:nvPr/>
        </p:nvGraphicFramePr>
        <p:xfrm>
          <a:off x="2247900" y="2000250"/>
          <a:ext cx="4648200" cy="2857500"/>
        </p:xfrm>
        <a:graphic>
          <a:graphicData uri="http://schemas.openxmlformats.org/drawingml/2006/table">
            <a:tbl>
              <a:tblPr/>
              <a:tblGrid>
                <a:gridCol w="774700"/>
                <a:gridCol w="774700"/>
                <a:gridCol w="774700"/>
                <a:gridCol w="774700"/>
                <a:gridCol w="774700"/>
                <a:gridCol w="774700"/>
              </a:tblGrid>
              <a:tr h="190500">
                <a:tc>
                  <a:txBody>
                    <a:bodyPr/>
                    <a:lstStyle/>
                    <a:p>
                      <a:pPr algn="l" fontAlgn="b"/>
                      <a:endParaRPr lang="en-US" sz="900" b="0" i="0" u="none" strike="noStrike">
                        <a:solidFill>
                          <a:srgbClr val="000000"/>
                        </a:solidFill>
                        <a:latin typeface="Arial"/>
                      </a:endParaRPr>
                    </a:p>
                  </a:txBody>
                  <a:tcPr marL="0" marR="0" marT="0" marB="0">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dirty="0">
                        <a:solidFill>
                          <a:srgbClr val="000000"/>
                        </a:solidFill>
                        <a:latin typeface="Arial"/>
                      </a:endParaRPr>
                    </a:p>
                  </a:txBody>
                  <a:tcPr marL="0" marR="0" marT="0" marB="0" anchor="b">
                    <a:lnL>
                      <a:noFill/>
                    </a:lnL>
                    <a:lnR>
                      <a:noFill/>
                    </a:lnR>
                    <a:lnT>
                      <a:noFill/>
                    </a:lnT>
                    <a:lnB>
                      <a:noFill/>
                    </a:lnB>
                  </a:tcPr>
                </a:tc>
              </a:tr>
            </a:tbl>
          </a:graphicData>
        </a:graphic>
      </p:graphicFrame>
      <p:graphicFrame>
        <p:nvGraphicFramePr>
          <p:cNvPr id="5" name="Chart 4"/>
          <p:cNvGraphicFramePr/>
          <p:nvPr/>
        </p:nvGraphicFramePr>
        <p:xfrm>
          <a:off x="3985260" y="10349864"/>
          <a:ext cx="4411980" cy="27565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Object 5"/>
          <p:cNvGraphicFramePr>
            <a:graphicFrameLocks noChangeAspect="1"/>
          </p:cNvGraphicFramePr>
          <p:nvPr/>
        </p:nvGraphicFramePr>
        <p:xfrm>
          <a:off x="1173163" y="1158875"/>
          <a:ext cx="6797675" cy="4541838"/>
        </p:xfrm>
        <a:graphic>
          <a:graphicData uri="http://schemas.openxmlformats.org/presentationml/2006/ole">
            <p:oleObj spid="_x0000_s18435" name="Chart" r:id="rId6" imgW="6796977" imgH="4541616" progId="MSGraph.Chart.8">
              <p:embed followColorScheme="full"/>
            </p:oleObj>
          </a:graphicData>
        </a:graphic>
      </p:graphicFrame>
      <p:graphicFrame>
        <p:nvGraphicFramePr>
          <p:cNvPr id="7" name="Table 6"/>
          <p:cNvGraphicFramePr>
            <a:graphicFrameLocks noGrp="1"/>
          </p:cNvGraphicFramePr>
          <p:nvPr/>
        </p:nvGraphicFramePr>
        <p:xfrm>
          <a:off x="2247900" y="2000250"/>
          <a:ext cx="4648200" cy="2857500"/>
        </p:xfrm>
        <a:graphic>
          <a:graphicData uri="http://schemas.openxmlformats.org/drawingml/2006/table">
            <a:tbl>
              <a:tblPr/>
              <a:tblGrid>
                <a:gridCol w="774700"/>
                <a:gridCol w="774700"/>
                <a:gridCol w="774700"/>
                <a:gridCol w="774700"/>
                <a:gridCol w="774700"/>
                <a:gridCol w="774700"/>
              </a:tblGrid>
              <a:tr h="190500">
                <a:tc>
                  <a:txBody>
                    <a:bodyPr/>
                    <a:lstStyle/>
                    <a:p>
                      <a:pPr algn="l" fontAlgn="b"/>
                      <a:endParaRPr lang="en-US" sz="900" b="0" i="0" u="none" strike="noStrike">
                        <a:solidFill>
                          <a:srgbClr val="000000"/>
                        </a:solidFill>
                        <a:latin typeface="Arial"/>
                      </a:endParaRPr>
                    </a:p>
                  </a:txBody>
                  <a:tcPr marL="0" marR="0" marT="0" marB="0">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dirty="0">
                        <a:solidFill>
                          <a:srgbClr val="000000"/>
                        </a:solidFill>
                        <a:latin typeface="Arial"/>
                      </a:endParaRPr>
                    </a:p>
                  </a:txBody>
                  <a:tcPr marL="0" marR="0" marT="0" marB="0" anchor="b">
                    <a:lnL>
                      <a:noFill/>
                    </a:lnL>
                    <a:lnR>
                      <a:noFill/>
                    </a:lnR>
                    <a:lnT>
                      <a:noFill/>
                    </a:lnT>
                    <a:lnB>
                      <a:noFill/>
                    </a:lnB>
                  </a:tcPr>
                </a:tc>
              </a:tr>
            </a:tbl>
          </a:graphicData>
        </a:graphic>
      </p:graphicFrame>
      <p:graphicFrame>
        <p:nvGraphicFramePr>
          <p:cNvPr id="8" name="Chart 7"/>
          <p:cNvGraphicFramePr/>
          <p:nvPr/>
        </p:nvGraphicFramePr>
        <p:xfrm>
          <a:off x="3985260" y="10349864"/>
          <a:ext cx="4411980" cy="27565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9" name="Table 8"/>
          <p:cNvGraphicFramePr>
            <a:graphicFrameLocks noGrp="1"/>
          </p:cNvGraphicFramePr>
          <p:nvPr/>
        </p:nvGraphicFramePr>
        <p:xfrm>
          <a:off x="2247900" y="2000250"/>
          <a:ext cx="4648200" cy="2857500"/>
        </p:xfrm>
        <a:graphic>
          <a:graphicData uri="http://schemas.openxmlformats.org/drawingml/2006/table">
            <a:tbl>
              <a:tblPr/>
              <a:tblGrid>
                <a:gridCol w="774700"/>
                <a:gridCol w="774700"/>
                <a:gridCol w="774700"/>
                <a:gridCol w="774700"/>
                <a:gridCol w="774700"/>
                <a:gridCol w="774700"/>
              </a:tblGrid>
              <a:tr h="190500">
                <a:tc>
                  <a:txBody>
                    <a:bodyPr/>
                    <a:lstStyle/>
                    <a:p>
                      <a:pPr algn="l" fontAlgn="b"/>
                      <a:endParaRPr lang="en-US" sz="900" b="0" i="0" u="none" strike="noStrike">
                        <a:solidFill>
                          <a:srgbClr val="000000"/>
                        </a:solidFill>
                        <a:latin typeface="Arial"/>
                      </a:endParaRPr>
                    </a:p>
                  </a:txBody>
                  <a:tcPr marL="0" marR="0" marT="0" marB="0">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dirty="0">
                        <a:solidFill>
                          <a:srgbClr val="000000"/>
                        </a:solidFill>
                        <a:latin typeface="Arial"/>
                      </a:endParaRPr>
                    </a:p>
                  </a:txBody>
                  <a:tcPr marL="0" marR="0" marT="0" marB="0" anchor="b">
                    <a:lnL>
                      <a:noFill/>
                    </a:lnL>
                    <a:lnR>
                      <a:noFill/>
                    </a:lnR>
                    <a:lnT>
                      <a:noFill/>
                    </a:lnT>
                    <a:lnB>
                      <a:noFill/>
                    </a:lnB>
                  </a:tcPr>
                </a:tc>
              </a:tr>
            </a:tbl>
          </a:graphicData>
        </a:graphic>
      </p:graphicFrame>
      <p:graphicFrame>
        <p:nvGraphicFramePr>
          <p:cNvPr id="10" name="Chart 9"/>
          <p:cNvGraphicFramePr/>
          <p:nvPr/>
        </p:nvGraphicFramePr>
        <p:xfrm>
          <a:off x="3985260" y="10349864"/>
          <a:ext cx="4411980" cy="2756535"/>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3" name="Chart 12"/>
          <p:cNvGraphicFramePr/>
          <p:nvPr/>
        </p:nvGraphicFramePr>
        <p:xfrm>
          <a:off x="3985260" y="10349864"/>
          <a:ext cx="4411980" cy="275653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4" name="Table 13"/>
          <p:cNvGraphicFramePr>
            <a:graphicFrameLocks noGrp="1"/>
          </p:cNvGraphicFramePr>
          <p:nvPr/>
        </p:nvGraphicFramePr>
        <p:xfrm>
          <a:off x="2247900" y="2000250"/>
          <a:ext cx="4648200" cy="2857500"/>
        </p:xfrm>
        <a:graphic>
          <a:graphicData uri="http://schemas.openxmlformats.org/drawingml/2006/table">
            <a:tbl>
              <a:tblPr/>
              <a:tblGrid>
                <a:gridCol w="774700"/>
                <a:gridCol w="774700"/>
                <a:gridCol w="774700"/>
                <a:gridCol w="774700"/>
                <a:gridCol w="774700"/>
                <a:gridCol w="774700"/>
              </a:tblGrid>
              <a:tr h="190500">
                <a:tc>
                  <a:txBody>
                    <a:bodyPr/>
                    <a:lstStyle/>
                    <a:p>
                      <a:pPr algn="l" fontAlgn="b"/>
                      <a:endParaRPr lang="en-US" sz="900" b="0" i="0" u="none" strike="noStrike">
                        <a:solidFill>
                          <a:srgbClr val="000000"/>
                        </a:solidFill>
                        <a:latin typeface="Arial"/>
                      </a:endParaRPr>
                    </a:p>
                  </a:txBody>
                  <a:tcPr marL="0" marR="0" marT="0" marB="0">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r>
              <a:tr h="190500">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en-US" sz="900" b="0" i="0" u="none" strike="noStrike" dirty="0">
                        <a:solidFill>
                          <a:srgbClr val="000000"/>
                        </a:solidFill>
                        <a:latin typeface="Arial"/>
                      </a:endParaRPr>
                    </a:p>
                  </a:txBody>
                  <a:tcPr marL="0" marR="0" marT="0" marB="0" anchor="b">
                    <a:lnL>
                      <a:noFill/>
                    </a:lnL>
                    <a:lnR>
                      <a:noFill/>
                    </a:lnR>
                    <a:lnT>
                      <a:noFill/>
                    </a:lnT>
                    <a:lnB>
                      <a:noFill/>
                    </a:lnB>
                  </a:tcPr>
                </a:tc>
              </a:tr>
            </a:tbl>
          </a:graphicData>
        </a:graphic>
      </p:graphicFrame>
      <p:graphicFrame>
        <p:nvGraphicFramePr>
          <p:cNvPr id="15" name="Chart 14"/>
          <p:cNvGraphicFramePr/>
          <p:nvPr/>
        </p:nvGraphicFramePr>
        <p:xfrm>
          <a:off x="3985260" y="10349864"/>
          <a:ext cx="4411980" cy="2756535"/>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6" name="Chart 15"/>
          <p:cNvGraphicFramePr/>
          <p:nvPr/>
        </p:nvGraphicFramePr>
        <p:xfrm>
          <a:off x="533400" y="533400"/>
          <a:ext cx="8305800" cy="5867400"/>
        </p:xfrm>
        <a:graphic>
          <a:graphicData uri="http://schemas.openxmlformats.org/drawingml/2006/chart">
            <c:chart xmlns:c="http://schemas.openxmlformats.org/drawingml/2006/chart" xmlns:r="http://schemas.openxmlformats.org/officeDocument/2006/relationships" r:id="rId11"/>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8305800" cy="5730800"/>
          </a:xfrm>
          <a:prstGeom prst="rect">
            <a:avLst/>
          </a:prstGeom>
          <a:noFill/>
        </p:spPr>
        <p:txBody>
          <a:bodyPr wrap="square" rtlCol="0">
            <a:spAutoFit/>
          </a:bodyPr>
          <a:lstStyle/>
          <a:p>
            <a:pPr algn="ctr">
              <a:lnSpc>
                <a:spcPct val="80000"/>
              </a:lnSpc>
              <a:spcAft>
                <a:spcPts val="1200"/>
              </a:spcAft>
            </a:pPr>
            <a:r>
              <a:rPr lang="en-US" sz="5400" b="1" dirty="0" smtClean="0"/>
              <a:t>Policies to Promote Offshore Wind Power</a:t>
            </a:r>
            <a:endParaRPr lang="en-US" sz="4800" b="1" dirty="0" smtClean="0"/>
          </a:p>
          <a:p>
            <a:pPr>
              <a:buFont typeface="Wingdings" pitchFamily="2" charset="2"/>
              <a:buChar char="§"/>
            </a:pPr>
            <a:r>
              <a:rPr lang="en-US" sz="3200" b="1" dirty="0" smtClean="0"/>
              <a:t> </a:t>
            </a:r>
            <a:r>
              <a:rPr lang="en-US" sz="3600" b="1" dirty="0" smtClean="0"/>
              <a:t>Pilot Projects</a:t>
            </a:r>
          </a:p>
          <a:p>
            <a:pPr>
              <a:spcBef>
                <a:spcPts val="600"/>
              </a:spcBef>
              <a:buFont typeface="Wingdings" pitchFamily="2" charset="2"/>
              <a:buChar char="§"/>
            </a:pPr>
            <a:r>
              <a:rPr lang="en-US" sz="3600" b="1" dirty="0" smtClean="0"/>
              <a:t> Pro-active Governance of </a:t>
            </a:r>
            <a:r>
              <a:rPr lang="en-US" sz="3600" b="1" dirty="0" err="1" smtClean="0"/>
              <a:t>Fracking</a:t>
            </a:r>
            <a:endParaRPr lang="en-US" sz="3600" b="1" dirty="0" smtClean="0"/>
          </a:p>
          <a:p>
            <a:pPr marL="457200" lvl="2">
              <a:spcBef>
                <a:spcPts val="600"/>
              </a:spcBef>
              <a:buFont typeface="Arial" pitchFamily="34" charset="0"/>
              <a:buChar char="•"/>
            </a:pPr>
            <a:r>
              <a:rPr lang="en-US" sz="3200" b="1" dirty="0" smtClean="0"/>
              <a:t> Bans</a:t>
            </a:r>
          </a:p>
          <a:p>
            <a:pPr marL="457200" lvl="2">
              <a:spcBef>
                <a:spcPts val="600"/>
              </a:spcBef>
              <a:buFont typeface="Arial" pitchFamily="34" charset="0"/>
              <a:buChar char="•"/>
            </a:pPr>
            <a:r>
              <a:rPr lang="en-US" sz="3200" b="1" dirty="0" smtClean="0"/>
              <a:t> Disclosure / Transparency</a:t>
            </a:r>
          </a:p>
          <a:p>
            <a:pPr marL="457200" lvl="2">
              <a:spcBef>
                <a:spcPts val="600"/>
              </a:spcBef>
              <a:buFont typeface="Arial" pitchFamily="34" charset="0"/>
              <a:buChar char="•"/>
            </a:pPr>
            <a:r>
              <a:rPr lang="en-US" sz="3200" b="1" dirty="0" smtClean="0"/>
              <a:t> Bonds / Regulation / Fines</a:t>
            </a:r>
          </a:p>
          <a:p>
            <a:pPr>
              <a:spcBef>
                <a:spcPts val="600"/>
              </a:spcBef>
              <a:buFont typeface="Wingdings" pitchFamily="2" charset="2"/>
              <a:buChar char="§"/>
            </a:pPr>
            <a:r>
              <a:rPr lang="en-US" sz="3600" b="1" dirty="0" smtClean="0"/>
              <a:t> Feed-in Tariffs</a:t>
            </a:r>
          </a:p>
          <a:p>
            <a:pPr>
              <a:spcBef>
                <a:spcPts val="600"/>
              </a:spcBef>
              <a:buFont typeface="Wingdings" pitchFamily="2" charset="2"/>
              <a:buChar char="§"/>
            </a:pPr>
            <a:r>
              <a:rPr lang="en-US" sz="3600" b="1" dirty="0" smtClean="0"/>
              <a:t> Carbon Tax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184650" y="3333750"/>
          <a:ext cx="774700" cy="190500"/>
        </p:xfrm>
        <a:graphic>
          <a:graphicData uri="http://schemas.openxmlformats.org/drawingml/2006/table">
            <a:tbl>
              <a:tblPr/>
              <a:tblGrid>
                <a:gridCol w="774700"/>
              </a:tblGrid>
              <a:tr h="190500">
                <a:tc>
                  <a:txBody>
                    <a:bodyPr/>
                    <a:lstStyle/>
                    <a:p>
                      <a:pPr algn="l" fontAlgn="b"/>
                      <a:endParaRPr lang="en-US" sz="900" b="0" i="0" u="none" strike="noStrike" dirty="0">
                        <a:solidFill>
                          <a:srgbClr val="000000"/>
                        </a:solidFill>
                        <a:latin typeface="Arial"/>
                      </a:endParaRPr>
                    </a:p>
                  </a:txBody>
                  <a:tcPr marL="0" marR="0" marT="0" marB="0" anchor="b">
                    <a:lnL>
                      <a:noFill/>
                    </a:lnL>
                    <a:lnR>
                      <a:noFill/>
                    </a:lnR>
                    <a:lnT>
                      <a:noFill/>
                    </a:lnT>
                    <a:lnB>
                      <a:noFill/>
                    </a:lnB>
                  </a:tcPr>
                </a:tc>
              </a:tr>
            </a:tbl>
          </a:graphicData>
        </a:graphic>
      </p:graphicFrame>
      <p:graphicFrame>
        <p:nvGraphicFramePr>
          <p:cNvPr id="3" name="Chart 2"/>
          <p:cNvGraphicFramePr/>
          <p:nvPr/>
        </p:nvGraphicFramePr>
        <p:xfrm>
          <a:off x="381000" y="228600"/>
          <a:ext cx="8534400" cy="6248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453</TotalTime>
  <Words>627</Words>
  <Application>Microsoft Office PowerPoint</Application>
  <PresentationFormat>On-screen Show (4:3)</PresentationFormat>
  <Paragraphs>41</Paragraphs>
  <Slides>5</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7" baseType="lpstr">
      <vt:lpstr>Office Theme</vt:lpstr>
      <vt:lpstr>Chart</vt:lpstr>
      <vt:lpstr>Slide 1</vt:lpstr>
      <vt:lpstr>Slide 2</vt:lpstr>
      <vt:lpstr>Slide 3</vt:lpstr>
      <vt:lpstr>Slide 4</vt:lpstr>
      <vt:lpstr>Slide 5</vt:lpstr>
    </vt:vector>
  </TitlesOfParts>
  <Company>KEA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Charles Komanoff</dc:creator>
  <cp:lastModifiedBy>Komanoff</cp:lastModifiedBy>
  <cp:revision>47</cp:revision>
  <dcterms:created xsi:type="dcterms:W3CDTF">2012-05-21T00:45:27Z</dcterms:created>
  <dcterms:modified xsi:type="dcterms:W3CDTF">2012-05-22T17:35:30Z</dcterms:modified>
</cp:coreProperties>
</file>